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98" r:id="rId1"/>
  </p:sldMasterIdLst>
  <p:notesMasterIdLst>
    <p:notesMasterId r:id="rId47"/>
  </p:notesMasterIdLst>
  <p:sldIdLst>
    <p:sldId id="256" r:id="rId2"/>
    <p:sldId id="276" r:id="rId3"/>
    <p:sldId id="277" r:id="rId4"/>
    <p:sldId id="278" r:id="rId5"/>
    <p:sldId id="279" r:id="rId6"/>
    <p:sldId id="280" r:id="rId7"/>
    <p:sldId id="281" r:id="rId8"/>
    <p:sldId id="286"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5" r:id="rId23"/>
    <p:sldId id="300" r:id="rId24"/>
    <p:sldId id="301" r:id="rId25"/>
    <p:sldId id="303" r:id="rId26"/>
    <p:sldId id="304" r:id="rId27"/>
    <p:sldId id="308" r:id="rId28"/>
    <p:sldId id="306" r:id="rId29"/>
    <p:sldId id="309" r:id="rId30"/>
    <p:sldId id="310" r:id="rId31"/>
    <p:sldId id="342" r:id="rId32"/>
    <p:sldId id="307" r:id="rId33"/>
    <p:sldId id="338" r:id="rId34"/>
    <p:sldId id="340" r:id="rId35"/>
    <p:sldId id="343" r:id="rId36"/>
    <p:sldId id="344" r:id="rId37"/>
    <p:sldId id="319" r:id="rId38"/>
    <p:sldId id="345" r:id="rId39"/>
    <p:sldId id="346" r:id="rId40"/>
    <p:sldId id="347" r:id="rId41"/>
    <p:sldId id="348" r:id="rId42"/>
    <p:sldId id="349" r:id="rId43"/>
    <p:sldId id="350" r:id="rId44"/>
    <p:sldId id="351" r:id="rId45"/>
    <p:sldId id="275" r:id="rId46"/>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392" y="6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29BC100-23E3-4F1C-936C-EC674C2025CC}" type="datetimeFigureOut">
              <a:rPr lang="en-US" smtClean="0"/>
              <a:t>9/2/2023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99A27DD-9A86-4F13-8860-52B621CC1CDA}" type="slidenum">
              <a:rPr lang="en-US" smtClean="0"/>
              <a:t>‹#›</a:t>
            </a:fld>
            <a:endParaRPr lang="en-US"/>
          </a:p>
        </p:txBody>
      </p:sp>
    </p:spTree>
    <p:extLst>
      <p:ext uri="{BB962C8B-B14F-4D97-AF65-F5344CB8AC3E}">
        <p14:creationId xmlns:p14="http://schemas.microsoft.com/office/powerpoint/2010/main" val="954301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4866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2984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20313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0"/>
        <p:cNvGrpSpPr/>
        <p:nvPr/>
      </p:nvGrpSpPr>
      <p:grpSpPr>
        <a:xfrm>
          <a:off x="0" y="0"/>
          <a:ext cx="0" cy="0"/>
          <a:chOff x="0" y="0"/>
          <a:chExt cx="0" cy="0"/>
        </a:xfrm>
      </p:grpSpPr>
      <p:sp>
        <p:nvSpPr>
          <p:cNvPr id="31" name="Google Shape;31;p14"/>
          <p:cNvSpPr txBox="1">
            <a:spLocks noGrp="1"/>
          </p:cNvSpPr>
          <p:nvPr>
            <p:ph type="title"/>
          </p:nvPr>
        </p:nvSpPr>
        <p:spPr>
          <a:xfrm>
            <a:off x="975011" y="862969"/>
            <a:ext cx="7193976" cy="43460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24" b="0" i="0">
                <a:solidFill>
                  <a:srgbClr val="00328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4"/>
          <p:cNvSpPr txBox="1">
            <a:spLocks noGrp="1"/>
          </p:cNvSpPr>
          <p:nvPr>
            <p:ph type="body" idx="1"/>
          </p:nvPr>
        </p:nvSpPr>
        <p:spPr>
          <a:xfrm>
            <a:off x="1041290" y="1906441"/>
            <a:ext cx="7061421" cy="276999"/>
          </a:xfrm>
          <a:prstGeom prst="rect">
            <a:avLst/>
          </a:prstGeom>
          <a:noFill/>
          <a:ln>
            <a:noFill/>
          </a:ln>
        </p:spPr>
        <p:txBody>
          <a:bodyPr spcFirstLastPara="1" wrap="square" lIns="0" tIns="0" rIns="0" bIns="0" anchor="t" anchorCtr="0">
            <a:spAutoFit/>
          </a:bodyPr>
          <a:lstStyle>
            <a:lvl1pPr marL="403433" lvl="0" indent="-201717" algn="l">
              <a:spcBef>
                <a:spcPts val="0"/>
              </a:spcBef>
              <a:spcAft>
                <a:spcPts val="0"/>
              </a:spcAft>
              <a:buSzPts val="1400"/>
              <a:buNone/>
              <a:defRPr b="0" i="0">
                <a:solidFill>
                  <a:schemeClr val="dk1"/>
                </a:solidFill>
              </a:defRPr>
            </a:lvl1pPr>
            <a:lvl2pPr marL="806867" lvl="1" indent="-201717" algn="l">
              <a:spcBef>
                <a:spcPts val="0"/>
              </a:spcBef>
              <a:spcAft>
                <a:spcPts val="0"/>
              </a:spcAft>
              <a:buSzPts val="1400"/>
              <a:buNone/>
              <a:defRPr/>
            </a:lvl2pPr>
            <a:lvl3pPr marL="1210300" lvl="2" indent="-201717" algn="l">
              <a:spcBef>
                <a:spcPts val="0"/>
              </a:spcBef>
              <a:spcAft>
                <a:spcPts val="0"/>
              </a:spcAft>
              <a:buSzPts val="1400"/>
              <a:buNone/>
              <a:defRPr/>
            </a:lvl3pPr>
            <a:lvl4pPr marL="1613733" lvl="3" indent="-201717" algn="l">
              <a:spcBef>
                <a:spcPts val="0"/>
              </a:spcBef>
              <a:spcAft>
                <a:spcPts val="0"/>
              </a:spcAft>
              <a:buSzPts val="1400"/>
              <a:buNone/>
              <a:defRPr/>
            </a:lvl4pPr>
            <a:lvl5pPr marL="2017166" lvl="4" indent="-201717" algn="l">
              <a:spcBef>
                <a:spcPts val="0"/>
              </a:spcBef>
              <a:spcAft>
                <a:spcPts val="0"/>
              </a:spcAft>
              <a:buSzPts val="1400"/>
              <a:buNone/>
              <a:defRPr/>
            </a:lvl5pPr>
            <a:lvl6pPr marL="2420600" lvl="5" indent="-201717" algn="l">
              <a:spcBef>
                <a:spcPts val="0"/>
              </a:spcBef>
              <a:spcAft>
                <a:spcPts val="0"/>
              </a:spcAft>
              <a:buSzPts val="1400"/>
              <a:buNone/>
              <a:defRPr/>
            </a:lvl6pPr>
            <a:lvl7pPr marL="2824033" lvl="6" indent="-201717" algn="l">
              <a:spcBef>
                <a:spcPts val="0"/>
              </a:spcBef>
              <a:spcAft>
                <a:spcPts val="0"/>
              </a:spcAft>
              <a:buSzPts val="1400"/>
              <a:buNone/>
              <a:defRPr/>
            </a:lvl7pPr>
            <a:lvl8pPr marL="3227466" lvl="7" indent="-201717" algn="l">
              <a:spcBef>
                <a:spcPts val="0"/>
              </a:spcBef>
              <a:spcAft>
                <a:spcPts val="0"/>
              </a:spcAft>
              <a:buSzPts val="1400"/>
              <a:buNone/>
              <a:defRPr/>
            </a:lvl8pPr>
            <a:lvl9pPr marL="3630900" lvl="8" indent="-201717" algn="l">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2659611" y="6090360"/>
            <a:ext cx="3480955" cy="16299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059" b="0" i="0">
                <a:solidFill>
                  <a:srgbClr val="00030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dt" idx="10"/>
          </p:nvPr>
        </p:nvSpPr>
        <p:spPr>
          <a:xfrm>
            <a:off x="457200" y="6377940"/>
            <a:ext cx="210312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7763575" y="6025173"/>
            <a:ext cx="378114" cy="222369"/>
          </a:xfrm>
          <a:prstGeom prst="rect">
            <a:avLst/>
          </a:prstGeom>
          <a:noFill/>
          <a:ln>
            <a:noFill/>
          </a:ln>
        </p:spPr>
        <p:txBody>
          <a:bodyPr spcFirstLastPara="1" wrap="square" lIns="0" tIns="0" rIns="0" bIns="0" anchor="t" anchorCtr="0">
            <a:spAutoFit/>
          </a:bodyPr>
          <a:lstStyle>
            <a:lvl1pPr marL="11206" marR="0" lvl="0" indent="0" algn="l">
              <a:lnSpc>
                <a:spcPct val="117071"/>
              </a:lnSpc>
              <a:spcBef>
                <a:spcPts val="0"/>
              </a:spcBef>
              <a:buNone/>
              <a:defRPr sz="1235" b="0" i="0">
                <a:solidFill>
                  <a:srgbClr val="000308"/>
                </a:solidFill>
                <a:latin typeface="Arial"/>
                <a:ea typeface="Arial"/>
                <a:cs typeface="Arial"/>
                <a:sym typeface="Arial"/>
              </a:defRPr>
            </a:lvl1pPr>
            <a:lvl2pPr marL="11206" marR="0" lvl="1" indent="0" algn="l">
              <a:lnSpc>
                <a:spcPct val="117071"/>
              </a:lnSpc>
              <a:spcBef>
                <a:spcPts val="0"/>
              </a:spcBef>
              <a:buNone/>
              <a:defRPr sz="1235" b="0" i="0">
                <a:solidFill>
                  <a:srgbClr val="000308"/>
                </a:solidFill>
                <a:latin typeface="Arial"/>
                <a:ea typeface="Arial"/>
                <a:cs typeface="Arial"/>
                <a:sym typeface="Arial"/>
              </a:defRPr>
            </a:lvl2pPr>
            <a:lvl3pPr marL="11206" marR="0" lvl="2" indent="0" algn="l">
              <a:lnSpc>
                <a:spcPct val="117071"/>
              </a:lnSpc>
              <a:spcBef>
                <a:spcPts val="0"/>
              </a:spcBef>
              <a:buNone/>
              <a:defRPr sz="1235" b="0" i="0">
                <a:solidFill>
                  <a:srgbClr val="000308"/>
                </a:solidFill>
                <a:latin typeface="Arial"/>
                <a:ea typeface="Arial"/>
                <a:cs typeface="Arial"/>
                <a:sym typeface="Arial"/>
              </a:defRPr>
            </a:lvl3pPr>
            <a:lvl4pPr marL="11206" marR="0" lvl="3" indent="0" algn="l">
              <a:lnSpc>
                <a:spcPct val="117071"/>
              </a:lnSpc>
              <a:spcBef>
                <a:spcPts val="0"/>
              </a:spcBef>
              <a:buNone/>
              <a:defRPr sz="1235" b="0" i="0">
                <a:solidFill>
                  <a:srgbClr val="000308"/>
                </a:solidFill>
                <a:latin typeface="Arial"/>
                <a:ea typeface="Arial"/>
                <a:cs typeface="Arial"/>
                <a:sym typeface="Arial"/>
              </a:defRPr>
            </a:lvl4pPr>
            <a:lvl5pPr marL="11206" marR="0" lvl="4" indent="0" algn="l">
              <a:lnSpc>
                <a:spcPct val="117071"/>
              </a:lnSpc>
              <a:spcBef>
                <a:spcPts val="0"/>
              </a:spcBef>
              <a:buNone/>
              <a:defRPr sz="1235" b="0" i="0">
                <a:solidFill>
                  <a:srgbClr val="000308"/>
                </a:solidFill>
                <a:latin typeface="Arial"/>
                <a:ea typeface="Arial"/>
                <a:cs typeface="Arial"/>
                <a:sym typeface="Arial"/>
              </a:defRPr>
            </a:lvl5pPr>
            <a:lvl6pPr marL="11206" marR="0" lvl="5" indent="0" algn="l">
              <a:lnSpc>
                <a:spcPct val="117071"/>
              </a:lnSpc>
              <a:spcBef>
                <a:spcPts val="0"/>
              </a:spcBef>
              <a:buNone/>
              <a:defRPr sz="1235" b="0" i="0">
                <a:solidFill>
                  <a:srgbClr val="000308"/>
                </a:solidFill>
                <a:latin typeface="Arial"/>
                <a:ea typeface="Arial"/>
                <a:cs typeface="Arial"/>
                <a:sym typeface="Arial"/>
              </a:defRPr>
            </a:lvl6pPr>
            <a:lvl7pPr marL="11206" marR="0" lvl="6" indent="0" algn="l">
              <a:lnSpc>
                <a:spcPct val="117071"/>
              </a:lnSpc>
              <a:spcBef>
                <a:spcPts val="0"/>
              </a:spcBef>
              <a:buNone/>
              <a:defRPr sz="1235" b="0" i="0">
                <a:solidFill>
                  <a:srgbClr val="000308"/>
                </a:solidFill>
                <a:latin typeface="Arial"/>
                <a:ea typeface="Arial"/>
                <a:cs typeface="Arial"/>
                <a:sym typeface="Arial"/>
              </a:defRPr>
            </a:lvl7pPr>
            <a:lvl8pPr marL="11206" marR="0" lvl="7" indent="0" algn="l">
              <a:lnSpc>
                <a:spcPct val="117071"/>
              </a:lnSpc>
              <a:spcBef>
                <a:spcPts val="0"/>
              </a:spcBef>
              <a:buNone/>
              <a:defRPr sz="1235" b="0" i="0">
                <a:solidFill>
                  <a:srgbClr val="000308"/>
                </a:solidFill>
                <a:latin typeface="Arial"/>
                <a:ea typeface="Arial"/>
                <a:cs typeface="Arial"/>
                <a:sym typeface="Arial"/>
              </a:defRPr>
            </a:lvl8pPr>
            <a:lvl9pPr marL="11206" marR="0" lvl="8" indent="0" algn="l">
              <a:lnSpc>
                <a:spcPct val="117071"/>
              </a:lnSpc>
              <a:spcBef>
                <a:spcPts val="0"/>
              </a:spcBef>
              <a:buNone/>
              <a:defRPr sz="1235" b="0" i="0">
                <a:solidFill>
                  <a:srgbClr val="000308"/>
                </a:solidFill>
                <a:latin typeface="Arial"/>
                <a:ea typeface="Arial"/>
                <a:cs typeface="Arial"/>
                <a:sym typeface="Arial"/>
              </a:defRPr>
            </a:lvl9pPr>
          </a:lstStyle>
          <a:p>
            <a:pPr rtl="0"/>
            <a:r>
              <a:rPr lang="en-US" smtClean="0"/>
              <a:t>1-</a:t>
            </a:r>
            <a:fld id="{00000000-1234-1234-1234-123412341234}" type="slidenum">
              <a:rPr lang="en-US" smtClean="0"/>
              <a:pPr rtl="0"/>
              <a:t>‹#›</a:t>
            </a:fld>
            <a:endParaRPr/>
          </a:p>
        </p:txBody>
      </p:sp>
    </p:spTree>
    <p:extLst>
      <p:ext uri="{BB962C8B-B14F-4D97-AF65-F5344CB8AC3E}">
        <p14:creationId xmlns:p14="http://schemas.microsoft.com/office/powerpoint/2010/main" val="270905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4229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7373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1061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2183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6601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5386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6651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98631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9/2/2023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8990475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stems-thinking.org/stada/stada.htm" TargetMode="External"/><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hyperlink" Target="http://www.nsdc.org/standards/collaborationskills.cfm"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vi.wikipedia.org/wiki/D%E1%BB%AF_li%E1%BB%87u" TargetMode="External"/><Relationship Id="rId2" Type="http://schemas.openxmlformats.org/officeDocument/2006/relationships/hyperlink" Target="https://vi.wikipedia.org/wiki/Th%C3%B4ng_tin"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en.wikipedia.org/wiki/Information_system"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intel.com/technology/mooreslaw/index.ht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9144000" cy="6858000"/>
            <a:chOff x="0" y="0"/>
            <a:chExt cx="9144000" cy="6858000"/>
          </a:xfrm>
        </p:grpSpPr>
        <p:sp>
          <p:nvSpPr>
            <p:cNvPr id="4" name="object 4"/>
            <p:cNvSpPr/>
            <p:nvPr/>
          </p:nvSpPr>
          <p:spPr>
            <a:xfrm>
              <a:off x="152400" y="6701028"/>
              <a:ext cx="8839200" cy="5080"/>
            </a:xfrm>
            <a:custGeom>
              <a:avLst/>
              <a:gdLst/>
              <a:ahLst/>
              <a:cxnLst/>
              <a:rect l="l" t="t" r="r" b="b"/>
              <a:pathLst>
                <a:path w="8839200" h="5079">
                  <a:moveTo>
                    <a:pt x="0" y="4571"/>
                  </a:moveTo>
                  <a:lnTo>
                    <a:pt x="8839200" y="4571"/>
                  </a:lnTo>
                  <a:lnTo>
                    <a:pt x="8839200" y="0"/>
                  </a:lnTo>
                  <a:lnTo>
                    <a:pt x="0" y="0"/>
                  </a:lnTo>
                  <a:lnTo>
                    <a:pt x="0" y="4571"/>
                  </a:lnTo>
                  <a:close/>
                </a:path>
              </a:pathLst>
            </a:custGeom>
            <a:solidFill>
              <a:srgbClr val="C5D1D6"/>
            </a:solidFill>
          </p:spPr>
          <p:txBody>
            <a:bodyPr wrap="square" lIns="0" tIns="0" rIns="0" bIns="0" rtlCol="0"/>
            <a:lstStyle/>
            <a:p>
              <a:endParaRPr/>
            </a:p>
          </p:txBody>
        </p:sp>
        <p:sp>
          <p:nvSpPr>
            <p:cNvPr id="5" name="object 5"/>
            <p:cNvSpPr/>
            <p:nvPr/>
          </p:nvSpPr>
          <p:spPr>
            <a:xfrm>
              <a:off x="0" y="0"/>
              <a:ext cx="9144000" cy="6858000"/>
            </a:xfrm>
            <a:custGeom>
              <a:avLst/>
              <a:gdLst/>
              <a:ahLst/>
              <a:cxnLst/>
              <a:rect l="l" t="t" r="r" b="b"/>
              <a:pathLst>
                <a:path w="9144000" h="6858000">
                  <a:moveTo>
                    <a:pt x="9144000" y="0"/>
                  </a:moveTo>
                  <a:lnTo>
                    <a:pt x="8991600" y="0"/>
                  </a:lnTo>
                  <a:lnTo>
                    <a:pt x="8991600" y="2514600"/>
                  </a:lnTo>
                  <a:lnTo>
                    <a:pt x="8991600" y="6705600"/>
                  </a:lnTo>
                  <a:lnTo>
                    <a:pt x="152400" y="6705600"/>
                  </a:lnTo>
                  <a:lnTo>
                    <a:pt x="152400" y="2514600"/>
                  </a:lnTo>
                  <a:lnTo>
                    <a:pt x="8991600" y="2514600"/>
                  </a:lnTo>
                  <a:lnTo>
                    <a:pt x="8991600" y="0"/>
                  </a:lnTo>
                  <a:lnTo>
                    <a:pt x="152400" y="0"/>
                  </a:lnTo>
                  <a:lnTo>
                    <a:pt x="0" y="0"/>
                  </a:lnTo>
                  <a:lnTo>
                    <a:pt x="0" y="2514600"/>
                  </a:lnTo>
                  <a:lnTo>
                    <a:pt x="0" y="6705600"/>
                  </a:lnTo>
                  <a:lnTo>
                    <a:pt x="0" y="6858000"/>
                  </a:lnTo>
                  <a:lnTo>
                    <a:pt x="152400" y="6858000"/>
                  </a:lnTo>
                  <a:lnTo>
                    <a:pt x="8991600" y="6858000"/>
                  </a:lnTo>
                  <a:lnTo>
                    <a:pt x="9143987" y="6858000"/>
                  </a:lnTo>
                  <a:lnTo>
                    <a:pt x="9144000" y="6705600"/>
                  </a:lnTo>
                  <a:lnTo>
                    <a:pt x="9143987" y="2514600"/>
                  </a:lnTo>
                  <a:lnTo>
                    <a:pt x="9144000" y="0"/>
                  </a:lnTo>
                  <a:close/>
                </a:path>
              </a:pathLst>
            </a:custGeom>
            <a:solidFill>
              <a:srgbClr val="FFFFFF"/>
            </a:solidFill>
          </p:spPr>
          <p:txBody>
            <a:bodyPr wrap="square" lIns="0" tIns="0" rIns="0" bIns="0" rtlCol="0"/>
            <a:lstStyle/>
            <a:p>
              <a:endParaRPr/>
            </a:p>
          </p:txBody>
        </p:sp>
        <p:sp>
          <p:nvSpPr>
            <p:cNvPr id="6" name="object 6"/>
            <p:cNvSpPr/>
            <p:nvPr/>
          </p:nvSpPr>
          <p:spPr>
            <a:xfrm>
              <a:off x="146304" y="6391655"/>
              <a:ext cx="8833485" cy="309880"/>
            </a:xfrm>
            <a:custGeom>
              <a:avLst/>
              <a:gdLst/>
              <a:ahLst/>
              <a:cxnLst/>
              <a:rect l="l" t="t" r="r" b="b"/>
              <a:pathLst>
                <a:path w="8833485" h="309879">
                  <a:moveTo>
                    <a:pt x="8833104" y="0"/>
                  </a:moveTo>
                  <a:lnTo>
                    <a:pt x="0" y="0"/>
                  </a:lnTo>
                  <a:lnTo>
                    <a:pt x="0" y="309372"/>
                  </a:lnTo>
                  <a:lnTo>
                    <a:pt x="8833104" y="309372"/>
                  </a:lnTo>
                  <a:lnTo>
                    <a:pt x="8833104" y="0"/>
                  </a:lnTo>
                  <a:close/>
                </a:path>
              </a:pathLst>
            </a:custGeom>
            <a:solidFill>
              <a:srgbClr val="8BACAD"/>
            </a:solidFill>
          </p:spPr>
          <p:txBody>
            <a:bodyPr wrap="square" lIns="0" tIns="0" rIns="0" bIns="0" rtlCol="0"/>
            <a:lstStyle/>
            <a:p>
              <a:endParaRPr/>
            </a:p>
          </p:txBody>
        </p:sp>
        <p:sp>
          <p:nvSpPr>
            <p:cNvPr id="7" name="object 7"/>
            <p:cNvSpPr/>
            <p:nvPr/>
          </p:nvSpPr>
          <p:spPr>
            <a:xfrm>
              <a:off x="155447" y="2420111"/>
              <a:ext cx="8833485" cy="0"/>
            </a:xfrm>
            <a:custGeom>
              <a:avLst/>
              <a:gdLst/>
              <a:ahLst/>
              <a:cxnLst/>
              <a:rect l="l" t="t" r="r" b="b"/>
              <a:pathLst>
                <a:path w="8833485">
                  <a:moveTo>
                    <a:pt x="0" y="0"/>
                  </a:moveTo>
                  <a:lnTo>
                    <a:pt x="8833104" y="0"/>
                  </a:lnTo>
                </a:path>
              </a:pathLst>
            </a:custGeom>
            <a:ln w="12192">
              <a:solidFill>
                <a:srgbClr val="7A9799"/>
              </a:solidFill>
              <a:prstDash val="sysDash"/>
            </a:ln>
          </p:spPr>
          <p:txBody>
            <a:bodyPr wrap="square" lIns="0" tIns="0" rIns="0" bIns="0" rtlCol="0"/>
            <a:lstStyle/>
            <a:p>
              <a:endParaRPr/>
            </a:p>
          </p:txBody>
        </p:sp>
        <p:sp>
          <p:nvSpPr>
            <p:cNvPr id="8" name="object 8"/>
            <p:cNvSpPr/>
            <p:nvPr/>
          </p:nvSpPr>
          <p:spPr>
            <a:xfrm>
              <a:off x="152400" y="152400"/>
              <a:ext cx="8833485" cy="6547484"/>
            </a:xfrm>
            <a:custGeom>
              <a:avLst/>
              <a:gdLst/>
              <a:ahLst/>
              <a:cxnLst/>
              <a:rect l="l" t="t" r="r" b="b"/>
              <a:pathLst>
                <a:path w="8833485" h="6547484">
                  <a:moveTo>
                    <a:pt x="0" y="6547104"/>
                  </a:moveTo>
                  <a:lnTo>
                    <a:pt x="8833104" y="6547104"/>
                  </a:lnTo>
                  <a:lnTo>
                    <a:pt x="8833104" y="0"/>
                  </a:lnTo>
                  <a:lnTo>
                    <a:pt x="0" y="0"/>
                  </a:lnTo>
                  <a:lnTo>
                    <a:pt x="0" y="6547104"/>
                  </a:lnTo>
                  <a:close/>
                </a:path>
              </a:pathLst>
            </a:custGeom>
            <a:ln w="9143">
              <a:solidFill>
                <a:srgbClr val="7A9799"/>
              </a:solidFill>
            </a:ln>
          </p:spPr>
          <p:txBody>
            <a:bodyPr wrap="square" lIns="0" tIns="0" rIns="0" bIns="0" rtlCol="0"/>
            <a:lstStyle/>
            <a:p>
              <a:endParaRPr/>
            </a:p>
          </p:txBody>
        </p:sp>
        <p:sp>
          <p:nvSpPr>
            <p:cNvPr id="9" name="object 9"/>
            <p:cNvSpPr/>
            <p:nvPr/>
          </p:nvSpPr>
          <p:spPr>
            <a:xfrm>
              <a:off x="4267200" y="2115311"/>
              <a:ext cx="609600" cy="609600"/>
            </a:xfrm>
            <a:custGeom>
              <a:avLst/>
              <a:gdLst/>
              <a:ahLst/>
              <a:cxnLst/>
              <a:rect l="l" t="t" r="r" b="b"/>
              <a:pathLst>
                <a:path w="609600" h="609600">
                  <a:moveTo>
                    <a:pt x="609600" y="304800"/>
                  </a:moveTo>
                  <a:lnTo>
                    <a:pt x="605599" y="255384"/>
                  </a:lnTo>
                  <a:lnTo>
                    <a:pt x="594042" y="208483"/>
                  </a:lnTo>
                  <a:lnTo>
                    <a:pt x="575564" y="164757"/>
                  </a:lnTo>
                  <a:lnTo>
                    <a:pt x="550760" y="124815"/>
                  </a:lnTo>
                  <a:lnTo>
                    <a:pt x="520293" y="89306"/>
                  </a:lnTo>
                  <a:lnTo>
                    <a:pt x="484771" y="58826"/>
                  </a:lnTo>
                  <a:lnTo>
                    <a:pt x="444842" y="34036"/>
                  </a:lnTo>
                  <a:lnTo>
                    <a:pt x="401116" y="15544"/>
                  </a:lnTo>
                  <a:lnTo>
                    <a:pt x="354215" y="4000"/>
                  </a:lnTo>
                  <a:lnTo>
                    <a:pt x="304800" y="0"/>
                  </a:lnTo>
                  <a:lnTo>
                    <a:pt x="255371" y="4000"/>
                  </a:lnTo>
                  <a:lnTo>
                    <a:pt x="208470" y="15557"/>
                  </a:lnTo>
                  <a:lnTo>
                    <a:pt x="164744" y="34036"/>
                  </a:lnTo>
                  <a:lnTo>
                    <a:pt x="124815" y="58839"/>
                  </a:lnTo>
                  <a:lnTo>
                    <a:pt x="89293" y="89306"/>
                  </a:lnTo>
                  <a:lnTo>
                    <a:pt x="58826" y="124828"/>
                  </a:lnTo>
                  <a:lnTo>
                    <a:pt x="34023" y="164757"/>
                  </a:lnTo>
                  <a:lnTo>
                    <a:pt x="15544" y="208483"/>
                  </a:lnTo>
                  <a:lnTo>
                    <a:pt x="3987" y="255384"/>
                  </a:lnTo>
                  <a:lnTo>
                    <a:pt x="0" y="304800"/>
                  </a:lnTo>
                  <a:lnTo>
                    <a:pt x="3987" y="354228"/>
                  </a:lnTo>
                  <a:lnTo>
                    <a:pt x="15544" y="401129"/>
                  </a:lnTo>
                  <a:lnTo>
                    <a:pt x="34023" y="444855"/>
                  </a:lnTo>
                  <a:lnTo>
                    <a:pt x="58826" y="484784"/>
                  </a:lnTo>
                  <a:lnTo>
                    <a:pt x="89293" y="520306"/>
                  </a:lnTo>
                  <a:lnTo>
                    <a:pt x="124815" y="550773"/>
                  </a:lnTo>
                  <a:lnTo>
                    <a:pt x="164744" y="575576"/>
                  </a:lnTo>
                  <a:lnTo>
                    <a:pt x="208483" y="594055"/>
                  </a:lnTo>
                  <a:lnTo>
                    <a:pt x="255371" y="605612"/>
                  </a:lnTo>
                  <a:lnTo>
                    <a:pt x="304800" y="609600"/>
                  </a:lnTo>
                  <a:lnTo>
                    <a:pt x="354215" y="605612"/>
                  </a:lnTo>
                  <a:lnTo>
                    <a:pt x="401116" y="594055"/>
                  </a:lnTo>
                  <a:lnTo>
                    <a:pt x="444842" y="575576"/>
                  </a:lnTo>
                  <a:lnTo>
                    <a:pt x="484784" y="550773"/>
                  </a:lnTo>
                  <a:lnTo>
                    <a:pt x="520293" y="520306"/>
                  </a:lnTo>
                  <a:lnTo>
                    <a:pt x="550773" y="484784"/>
                  </a:lnTo>
                  <a:lnTo>
                    <a:pt x="575564" y="444855"/>
                  </a:lnTo>
                  <a:lnTo>
                    <a:pt x="594055" y="401116"/>
                  </a:lnTo>
                  <a:lnTo>
                    <a:pt x="605599" y="354228"/>
                  </a:lnTo>
                  <a:lnTo>
                    <a:pt x="609600" y="304800"/>
                  </a:lnTo>
                  <a:close/>
                </a:path>
              </a:pathLst>
            </a:custGeom>
            <a:solidFill>
              <a:srgbClr val="FFFFFF"/>
            </a:solidFill>
          </p:spPr>
          <p:txBody>
            <a:bodyPr wrap="square" lIns="0" tIns="0" rIns="0" bIns="0" rtlCol="0"/>
            <a:lstStyle/>
            <a:p>
              <a:endParaRPr/>
            </a:p>
          </p:txBody>
        </p:sp>
      </p:grpSp>
      <p:sp>
        <p:nvSpPr>
          <p:cNvPr id="10" name="object 10"/>
          <p:cNvSpPr/>
          <p:nvPr/>
        </p:nvSpPr>
        <p:spPr>
          <a:xfrm>
            <a:off x="4337303" y="2186432"/>
            <a:ext cx="471170" cy="469900"/>
          </a:xfrm>
          <a:custGeom>
            <a:avLst/>
            <a:gdLst/>
            <a:ahLst/>
            <a:cxnLst/>
            <a:rect l="l" t="t" r="r" b="b"/>
            <a:pathLst>
              <a:path w="471170" h="46990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59739"/>
                </a:lnTo>
                <a:lnTo>
                  <a:pt x="212725" y="469900"/>
                </a:lnTo>
                <a:lnTo>
                  <a:pt x="236728" y="469900"/>
                </a:lnTo>
                <a:lnTo>
                  <a:pt x="260858" y="468629"/>
                </a:lnTo>
                <a:lnTo>
                  <a:pt x="284099" y="464820"/>
                </a:lnTo>
                <a:lnTo>
                  <a:pt x="306705" y="459739"/>
                </a:lnTo>
                <a:lnTo>
                  <a:pt x="324696" y="453389"/>
                </a:lnTo>
                <a:lnTo>
                  <a:pt x="235838" y="453389"/>
                </a:lnTo>
                <a:lnTo>
                  <a:pt x="213487" y="452120"/>
                </a:lnTo>
                <a:lnTo>
                  <a:pt x="170942" y="444500"/>
                </a:lnTo>
                <a:lnTo>
                  <a:pt x="131572" y="427989"/>
                </a:lnTo>
                <a:lnTo>
                  <a:pt x="96647" y="403860"/>
                </a:lnTo>
                <a:lnTo>
                  <a:pt x="66929" y="374650"/>
                </a:lnTo>
                <a:lnTo>
                  <a:pt x="43434" y="339089"/>
                </a:lnTo>
                <a:lnTo>
                  <a:pt x="26670" y="300989"/>
                </a:lnTo>
                <a:lnTo>
                  <a:pt x="17907" y="25781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3229"/>
                </a:lnTo>
                <a:lnTo>
                  <a:pt x="258318" y="452120"/>
                </a:lnTo>
                <a:lnTo>
                  <a:pt x="235838" y="453389"/>
                </a:lnTo>
                <a:lnTo>
                  <a:pt x="324696" y="453389"/>
                </a:lnTo>
                <a:lnTo>
                  <a:pt x="368173" y="429260"/>
                </a:lnTo>
                <a:lnTo>
                  <a:pt x="402844" y="400050"/>
                </a:lnTo>
                <a:lnTo>
                  <a:pt x="431292" y="365760"/>
                </a:lnTo>
                <a:lnTo>
                  <a:pt x="452882" y="325120"/>
                </a:lnTo>
                <a:lnTo>
                  <a:pt x="466344" y="280670"/>
                </a:lnTo>
                <a:lnTo>
                  <a:pt x="470916" y="233679"/>
                </a:lnTo>
                <a:lnTo>
                  <a:pt x="469519" y="209550"/>
                </a:lnTo>
                <a:lnTo>
                  <a:pt x="459994" y="163829"/>
                </a:lnTo>
                <a:lnTo>
                  <a:pt x="441960" y="121920"/>
                </a:lnTo>
                <a:lnTo>
                  <a:pt x="416433" y="83820"/>
                </a:lnTo>
                <a:lnTo>
                  <a:pt x="384301" y="52070"/>
                </a:lnTo>
                <a:lnTo>
                  <a:pt x="346710" y="27939"/>
                </a:lnTo>
                <a:lnTo>
                  <a:pt x="326136" y="17779"/>
                </a:lnTo>
                <a:lnTo>
                  <a:pt x="322495" y="16510"/>
                </a:lnTo>
                <a:close/>
              </a:path>
              <a:path w="471170" h="469900">
                <a:moveTo>
                  <a:pt x="235838" y="33020"/>
                </a:moveTo>
                <a:lnTo>
                  <a:pt x="195199" y="36829"/>
                </a:lnTo>
                <a:lnTo>
                  <a:pt x="157225" y="48260"/>
                </a:lnTo>
                <a:lnTo>
                  <a:pt x="122936" y="67310"/>
                </a:lnTo>
                <a:lnTo>
                  <a:pt x="92963" y="91439"/>
                </a:lnTo>
                <a:lnTo>
                  <a:pt x="68199" y="121920"/>
                </a:lnTo>
                <a:lnTo>
                  <a:pt x="49530" y="156210"/>
                </a:lnTo>
                <a:lnTo>
                  <a:pt x="37719" y="194310"/>
                </a:lnTo>
                <a:lnTo>
                  <a:pt x="33587"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712" y="377189"/>
                </a:lnTo>
                <a:lnTo>
                  <a:pt x="81153" y="337820"/>
                </a:lnTo>
                <a:lnTo>
                  <a:pt x="58166" y="288289"/>
                </a:lnTo>
                <a:lnTo>
                  <a:pt x="50292" y="233679"/>
                </a:lnTo>
                <a:lnTo>
                  <a:pt x="51308" y="214629"/>
                </a:lnTo>
                <a:lnTo>
                  <a:pt x="65278" y="161289"/>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a:moveTo>
                  <a:pt x="314451" y="49529"/>
                </a:moveTo>
                <a:lnTo>
                  <a:pt x="236728" y="49529"/>
                </a:lnTo>
                <a:lnTo>
                  <a:pt x="255778" y="50800"/>
                </a:lnTo>
                <a:lnTo>
                  <a:pt x="273938" y="53339"/>
                </a:lnTo>
                <a:lnTo>
                  <a:pt x="324866" y="72389"/>
                </a:lnTo>
                <a:lnTo>
                  <a:pt x="367284" y="105410"/>
                </a:lnTo>
                <a:lnTo>
                  <a:pt x="398907" y="147320"/>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3220"/>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p:spPr>
        <p:txBody>
          <a:bodyPr wrap="square" lIns="0" tIns="0" rIns="0" bIns="0" rtlCol="0"/>
          <a:lstStyle/>
          <a:p>
            <a:endParaRPr/>
          </a:p>
        </p:txBody>
      </p:sp>
      <p:sp>
        <p:nvSpPr>
          <p:cNvPr id="11" name="object 11"/>
          <p:cNvSpPr txBox="1"/>
          <p:nvPr/>
        </p:nvSpPr>
        <p:spPr>
          <a:xfrm>
            <a:off x="2652141" y="2797835"/>
            <a:ext cx="3841750" cy="616579"/>
          </a:xfrm>
          <a:prstGeom prst="rect">
            <a:avLst/>
          </a:prstGeom>
        </p:spPr>
        <p:txBody>
          <a:bodyPr vert="horz" wrap="square" lIns="0" tIns="12700" rIns="0" bIns="0" rtlCol="0">
            <a:spAutoFit/>
          </a:bodyPr>
          <a:lstStyle/>
          <a:p>
            <a:pPr marL="290195" marR="5080" indent="-278130">
              <a:lnSpc>
                <a:spcPct val="120000"/>
              </a:lnSpc>
              <a:spcBef>
                <a:spcPts val="100"/>
              </a:spcBef>
            </a:pPr>
            <a:r>
              <a:rPr sz="1600" b="1" spc="-5" dirty="0">
                <a:solidFill>
                  <a:srgbClr val="636B85"/>
                </a:solidFill>
                <a:latin typeface="Georgia"/>
                <a:cs typeface="Georgia"/>
              </a:rPr>
              <a:t>T</a:t>
            </a:r>
            <a:r>
              <a:rPr sz="1600" b="1" spc="-155" dirty="0">
                <a:solidFill>
                  <a:srgbClr val="636B85"/>
                </a:solidFill>
                <a:latin typeface="Georgia"/>
                <a:cs typeface="Georgia"/>
              </a:rPr>
              <a:t> </a:t>
            </a:r>
            <a:r>
              <a:rPr sz="1600" b="1" spc="-5" dirty="0">
                <a:solidFill>
                  <a:srgbClr val="636B85"/>
                </a:solidFill>
                <a:latin typeface="Georgia"/>
                <a:cs typeface="Georgia"/>
              </a:rPr>
              <a:t>H</a:t>
            </a:r>
            <a:r>
              <a:rPr sz="1600" b="1" spc="-160" dirty="0">
                <a:solidFill>
                  <a:srgbClr val="636B85"/>
                </a:solidFill>
                <a:latin typeface="Georgia"/>
                <a:cs typeface="Georgia"/>
              </a:rPr>
              <a:t> </a:t>
            </a:r>
            <a:r>
              <a:rPr sz="1600" b="1" spc="-5" dirty="0">
                <a:solidFill>
                  <a:srgbClr val="636B85"/>
                </a:solidFill>
                <a:latin typeface="Georgia"/>
                <a:cs typeface="Georgia"/>
              </a:rPr>
              <a:t>S</a:t>
            </a:r>
            <a:r>
              <a:rPr sz="1600" b="1" spc="-160" dirty="0">
                <a:solidFill>
                  <a:srgbClr val="636B85"/>
                </a:solidFill>
                <a:latin typeface="Georgia"/>
                <a:cs typeface="Georgia"/>
              </a:rPr>
              <a:t> </a:t>
            </a:r>
            <a:r>
              <a:rPr sz="1600" b="1" spc="-5" dirty="0">
                <a:solidFill>
                  <a:srgbClr val="636B85"/>
                </a:solidFill>
                <a:latin typeface="Georgia"/>
                <a:cs typeface="Georgia"/>
              </a:rPr>
              <a:t>.</a:t>
            </a:r>
            <a:r>
              <a:rPr sz="1600" b="1" dirty="0">
                <a:solidFill>
                  <a:srgbClr val="636B85"/>
                </a:solidFill>
                <a:latin typeface="Georgia"/>
                <a:cs typeface="Georgia"/>
              </a:rPr>
              <a:t> </a:t>
            </a:r>
            <a:r>
              <a:rPr sz="1600" b="1" spc="114" dirty="0">
                <a:solidFill>
                  <a:srgbClr val="636B85"/>
                </a:solidFill>
                <a:latin typeface="Georgia"/>
                <a:cs typeface="Georgia"/>
              </a:rPr>
              <a:t> </a:t>
            </a:r>
            <a:r>
              <a:rPr lang="en-US" sz="1600" b="1" spc="-5" dirty="0" smtClean="0">
                <a:solidFill>
                  <a:srgbClr val="636B85"/>
                </a:solidFill>
                <a:latin typeface="Georgia"/>
                <a:cs typeface="Georgia"/>
              </a:rPr>
              <a:t>LÊ THỊ HUYỀN TRANG</a:t>
            </a:r>
          </a:p>
          <a:p>
            <a:pPr marL="290195" marR="5080" indent="-278130">
              <a:lnSpc>
                <a:spcPct val="120000"/>
              </a:lnSpc>
              <a:spcBef>
                <a:spcPts val="100"/>
              </a:spcBef>
            </a:pPr>
            <a:r>
              <a:rPr lang="en-US" sz="1600" b="1" spc="-5" dirty="0" smtClean="0">
                <a:solidFill>
                  <a:srgbClr val="636B85"/>
                </a:solidFill>
                <a:latin typeface="Georgia"/>
                <a:cs typeface="Cambria"/>
              </a:rPr>
              <a:t>KHOA CÔNG NGHỆ THÔNG TIN</a:t>
            </a:r>
            <a:endParaRPr sz="1600" dirty="0">
              <a:latin typeface="Cambria"/>
              <a:cs typeface="Cambria"/>
            </a:endParaRPr>
          </a:p>
        </p:txBody>
      </p:sp>
      <p:sp>
        <p:nvSpPr>
          <p:cNvPr id="12" name="object 12"/>
          <p:cNvSpPr txBox="1">
            <a:spLocks noGrp="1"/>
          </p:cNvSpPr>
          <p:nvPr>
            <p:ph type="title"/>
          </p:nvPr>
        </p:nvSpPr>
        <p:spPr>
          <a:xfrm>
            <a:off x="574649" y="901649"/>
            <a:ext cx="7614284" cy="1185545"/>
          </a:xfrm>
          <a:prstGeom prst="rect">
            <a:avLst/>
          </a:prstGeom>
        </p:spPr>
        <p:txBody>
          <a:bodyPr vert="horz" wrap="square" lIns="0" tIns="13335" rIns="0" bIns="0" rtlCol="0">
            <a:spAutoFit/>
          </a:bodyPr>
          <a:lstStyle/>
          <a:p>
            <a:pPr algn="ctr">
              <a:lnSpc>
                <a:spcPct val="100000"/>
              </a:lnSpc>
              <a:spcBef>
                <a:spcPts val="105"/>
              </a:spcBef>
            </a:pPr>
            <a:r>
              <a:rPr sz="3800" b="0" dirty="0">
                <a:solidFill>
                  <a:srgbClr val="D16248"/>
                </a:solidFill>
                <a:latin typeface="Georgia"/>
                <a:cs typeface="Georgia"/>
              </a:rPr>
              <a:t>BÀI</a:t>
            </a:r>
            <a:r>
              <a:rPr sz="3800" b="0" spc="-55" dirty="0">
                <a:solidFill>
                  <a:srgbClr val="D16248"/>
                </a:solidFill>
                <a:latin typeface="Georgia"/>
                <a:cs typeface="Georgia"/>
              </a:rPr>
              <a:t> </a:t>
            </a:r>
            <a:r>
              <a:rPr sz="3800" b="0" spc="-5" dirty="0">
                <a:solidFill>
                  <a:srgbClr val="D16248"/>
                </a:solidFill>
                <a:latin typeface="Georgia"/>
                <a:cs typeface="Georgia"/>
              </a:rPr>
              <a:t>GI</a:t>
            </a:r>
            <a:r>
              <a:rPr sz="3800" b="0" spc="-5" dirty="0">
                <a:solidFill>
                  <a:srgbClr val="D16248"/>
                </a:solidFill>
                <a:latin typeface="Cambria"/>
                <a:cs typeface="Cambria"/>
              </a:rPr>
              <a:t>Ả</a:t>
            </a:r>
            <a:r>
              <a:rPr sz="3800" b="0" spc="-5" dirty="0">
                <a:solidFill>
                  <a:srgbClr val="D16248"/>
                </a:solidFill>
                <a:latin typeface="Georgia"/>
                <a:cs typeface="Georgia"/>
              </a:rPr>
              <a:t>NG</a:t>
            </a:r>
            <a:endParaRPr sz="3800">
              <a:latin typeface="Georgia"/>
              <a:cs typeface="Georgia"/>
            </a:endParaRPr>
          </a:p>
          <a:p>
            <a:pPr algn="ctr">
              <a:lnSpc>
                <a:spcPct val="100000"/>
              </a:lnSpc>
              <a:spcBef>
                <a:spcPts val="5"/>
              </a:spcBef>
            </a:pPr>
            <a:r>
              <a:rPr sz="3800" b="0" dirty="0">
                <a:solidFill>
                  <a:srgbClr val="D16248"/>
                </a:solidFill>
                <a:latin typeface="Georgia"/>
                <a:cs typeface="Georgia"/>
              </a:rPr>
              <a:t>H</a:t>
            </a:r>
            <a:r>
              <a:rPr sz="3800" b="0" dirty="0">
                <a:solidFill>
                  <a:srgbClr val="D16248"/>
                </a:solidFill>
                <a:latin typeface="Cambria"/>
                <a:cs typeface="Cambria"/>
              </a:rPr>
              <a:t>Ệ</a:t>
            </a:r>
            <a:r>
              <a:rPr sz="3800" b="0" spc="70" dirty="0">
                <a:solidFill>
                  <a:srgbClr val="D16248"/>
                </a:solidFill>
                <a:latin typeface="Cambria"/>
                <a:cs typeface="Cambria"/>
              </a:rPr>
              <a:t> </a:t>
            </a:r>
            <a:r>
              <a:rPr sz="3800" b="0" spc="-5" dirty="0">
                <a:solidFill>
                  <a:srgbClr val="D16248"/>
                </a:solidFill>
                <a:latin typeface="Georgia"/>
                <a:cs typeface="Georgia"/>
              </a:rPr>
              <a:t>TH</a:t>
            </a:r>
            <a:r>
              <a:rPr sz="3800" b="0" spc="-5" dirty="0">
                <a:solidFill>
                  <a:srgbClr val="D16248"/>
                </a:solidFill>
                <a:latin typeface="Cambria"/>
                <a:cs typeface="Cambria"/>
              </a:rPr>
              <a:t>Ố</a:t>
            </a:r>
            <a:r>
              <a:rPr sz="3800" b="0" spc="-5" dirty="0">
                <a:solidFill>
                  <a:srgbClr val="D16248"/>
                </a:solidFill>
                <a:latin typeface="Georgia"/>
                <a:cs typeface="Georgia"/>
              </a:rPr>
              <a:t>NG</a:t>
            </a:r>
            <a:r>
              <a:rPr sz="3800" b="0" spc="-25" dirty="0">
                <a:solidFill>
                  <a:srgbClr val="D16248"/>
                </a:solidFill>
                <a:latin typeface="Georgia"/>
                <a:cs typeface="Georgia"/>
              </a:rPr>
              <a:t> </a:t>
            </a:r>
            <a:r>
              <a:rPr sz="3800" b="0" dirty="0">
                <a:solidFill>
                  <a:srgbClr val="D16248"/>
                </a:solidFill>
                <a:latin typeface="Georgia"/>
                <a:cs typeface="Georgia"/>
              </a:rPr>
              <a:t>THÔNG</a:t>
            </a:r>
            <a:r>
              <a:rPr sz="3800" b="0" spc="-20" dirty="0">
                <a:solidFill>
                  <a:srgbClr val="D16248"/>
                </a:solidFill>
                <a:latin typeface="Georgia"/>
                <a:cs typeface="Georgia"/>
              </a:rPr>
              <a:t> </a:t>
            </a:r>
            <a:r>
              <a:rPr sz="3800" b="0" dirty="0">
                <a:solidFill>
                  <a:srgbClr val="D16248"/>
                </a:solidFill>
                <a:latin typeface="Georgia"/>
                <a:cs typeface="Georgia"/>
              </a:rPr>
              <a:t>TIN</a:t>
            </a:r>
            <a:r>
              <a:rPr sz="3800" b="0" spc="-35" dirty="0">
                <a:solidFill>
                  <a:srgbClr val="D16248"/>
                </a:solidFill>
                <a:latin typeface="Georgia"/>
                <a:cs typeface="Georgia"/>
              </a:rPr>
              <a:t> </a:t>
            </a:r>
            <a:r>
              <a:rPr sz="3800" b="0" spc="-5" dirty="0">
                <a:solidFill>
                  <a:srgbClr val="D16248"/>
                </a:solidFill>
                <a:latin typeface="Georgia"/>
                <a:cs typeface="Georgia"/>
              </a:rPr>
              <a:t>QU</a:t>
            </a:r>
            <a:r>
              <a:rPr sz="3800" b="0" spc="-5" dirty="0">
                <a:solidFill>
                  <a:srgbClr val="D16248"/>
                </a:solidFill>
                <a:latin typeface="Cambria"/>
                <a:cs typeface="Cambria"/>
              </a:rPr>
              <a:t>Ả</a:t>
            </a:r>
            <a:r>
              <a:rPr sz="3800" b="0" spc="-5" dirty="0">
                <a:solidFill>
                  <a:srgbClr val="D16248"/>
                </a:solidFill>
                <a:latin typeface="Georgia"/>
                <a:cs typeface="Georgia"/>
              </a:rPr>
              <a:t>N</a:t>
            </a:r>
            <a:r>
              <a:rPr sz="3800" b="0" spc="-40" dirty="0">
                <a:solidFill>
                  <a:srgbClr val="D16248"/>
                </a:solidFill>
                <a:latin typeface="Georgia"/>
                <a:cs typeface="Georgia"/>
              </a:rPr>
              <a:t> </a:t>
            </a:r>
            <a:r>
              <a:rPr sz="3800" b="0" dirty="0">
                <a:solidFill>
                  <a:srgbClr val="D16248"/>
                </a:solidFill>
                <a:latin typeface="Georgia"/>
                <a:cs typeface="Georgia"/>
              </a:rPr>
              <a:t>LÝ</a:t>
            </a:r>
            <a:endParaRPr sz="3800">
              <a:latin typeface="Georgia"/>
              <a:cs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spc="-10" dirty="0">
                <a:latin typeface="Arial"/>
                <a:cs typeface="Arial"/>
              </a:rPr>
              <a:t>Moore’s </a:t>
            </a:r>
            <a:r>
              <a:rPr sz="3200" b="0" spc="-5" dirty="0">
                <a:latin typeface="Arial"/>
                <a:cs typeface="Arial"/>
              </a:rPr>
              <a:t>Law</a:t>
            </a:r>
            <a:r>
              <a:rPr sz="3200" b="0" spc="5" dirty="0">
                <a:latin typeface="Arial"/>
                <a:cs typeface="Arial"/>
              </a:rPr>
              <a:t> </a:t>
            </a:r>
            <a:r>
              <a:rPr sz="3200" b="0" dirty="0">
                <a:latin typeface="Arial"/>
                <a:cs typeface="Arial"/>
              </a:rPr>
              <a:t>(tt)</a:t>
            </a:r>
            <a:endParaRPr sz="3200">
              <a:latin typeface="Arial"/>
              <a:cs typeface="Arial"/>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10</a:t>
            </a:fld>
            <a:endParaRPr dirty="0"/>
          </a:p>
        </p:txBody>
      </p:sp>
      <p:sp>
        <p:nvSpPr>
          <p:cNvPr id="4" name="object 4"/>
          <p:cNvSpPr/>
          <p:nvPr/>
        </p:nvSpPr>
        <p:spPr>
          <a:xfrm>
            <a:off x="685800" y="1752600"/>
            <a:ext cx="7696200" cy="4114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7515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431800" y="220663"/>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spc="-10" dirty="0">
                <a:latin typeface="Arial"/>
                <a:cs typeface="Arial"/>
              </a:rPr>
              <a:t>Moore’s</a:t>
            </a:r>
            <a:r>
              <a:rPr sz="3200" b="0" spc="-5" dirty="0">
                <a:latin typeface="Arial"/>
                <a:cs typeface="Arial"/>
              </a:rPr>
              <a:t> </a:t>
            </a:r>
            <a:r>
              <a:rPr sz="3200" b="0" spc="-10" dirty="0">
                <a:latin typeface="Arial"/>
                <a:cs typeface="Arial"/>
              </a:rPr>
              <a:t>Law</a:t>
            </a:r>
            <a:endParaRPr sz="3200">
              <a:latin typeface="Arial"/>
              <a:cs typeface="Arial"/>
            </a:endParaRP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11</a:t>
            </a:fld>
            <a:endParaRPr dirty="0"/>
          </a:p>
        </p:txBody>
      </p:sp>
      <p:grpSp>
        <p:nvGrpSpPr>
          <p:cNvPr id="4" name="object 4"/>
          <p:cNvGrpSpPr/>
          <p:nvPr/>
        </p:nvGrpSpPr>
        <p:grpSpPr>
          <a:xfrm>
            <a:off x="534987" y="2511425"/>
            <a:ext cx="4126229" cy="2517775"/>
            <a:chOff x="534987" y="2511425"/>
            <a:chExt cx="4126229" cy="2517775"/>
          </a:xfrm>
        </p:grpSpPr>
        <p:sp>
          <p:nvSpPr>
            <p:cNvPr id="5" name="object 5"/>
            <p:cNvSpPr/>
            <p:nvPr/>
          </p:nvSpPr>
          <p:spPr>
            <a:xfrm>
              <a:off x="3657600" y="3352800"/>
              <a:ext cx="990600" cy="762000"/>
            </a:xfrm>
            <a:custGeom>
              <a:avLst/>
              <a:gdLst/>
              <a:ahLst/>
              <a:cxnLst/>
              <a:rect l="l" t="t" r="r" b="b"/>
              <a:pathLst>
                <a:path w="990600" h="762000">
                  <a:moveTo>
                    <a:pt x="609600" y="0"/>
                  </a:moveTo>
                  <a:lnTo>
                    <a:pt x="609600" y="190500"/>
                  </a:lnTo>
                  <a:lnTo>
                    <a:pt x="0" y="190500"/>
                  </a:lnTo>
                  <a:lnTo>
                    <a:pt x="0" y="571500"/>
                  </a:lnTo>
                  <a:lnTo>
                    <a:pt x="609600" y="571500"/>
                  </a:lnTo>
                  <a:lnTo>
                    <a:pt x="609600" y="762000"/>
                  </a:lnTo>
                  <a:lnTo>
                    <a:pt x="990600" y="381000"/>
                  </a:lnTo>
                  <a:lnTo>
                    <a:pt x="609600" y="0"/>
                  </a:lnTo>
                  <a:close/>
                </a:path>
              </a:pathLst>
            </a:custGeom>
            <a:solidFill>
              <a:srgbClr val="3337E9"/>
            </a:solidFill>
          </p:spPr>
          <p:txBody>
            <a:bodyPr wrap="square" lIns="0" tIns="0" rIns="0" bIns="0" rtlCol="0"/>
            <a:lstStyle/>
            <a:p>
              <a:endParaRPr/>
            </a:p>
          </p:txBody>
        </p:sp>
        <p:sp>
          <p:nvSpPr>
            <p:cNvPr id="6" name="object 6"/>
            <p:cNvSpPr/>
            <p:nvPr/>
          </p:nvSpPr>
          <p:spPr>
            <a:xfrm>
              <a:off x="3657600" y="3352800"/>
              <a:ext cx="990600" cy="762000"/>
            </a:xfrm>
            <a:custGeom>
              <a:avLst/>
              <a:gdLst/>
              <a:ahLst/>
              <a:cxnLst/>
              <a:rect l="l" t="t" r="r" b="b"/>
              <a:pathLst>
                <a:path w="990600" h="762000">
                  <a:moveTo>
                    <a:pt x="0" y="190500"/>
                  </a:moveTo>
                  <a:lnTo>
                    <a:pt x="609600" y="190500"/>
                  </a:lnTo>
                  <a:lnTo>
                    <a:pt x="609600" y="0"/>
                  </a:lnTo>
                  <a:lnTo>
                    <a:pt x="990600" y="381000"/>
                  </a:lnTo>
                  <a:lnTo>
                    <a:pt x="609600" y="762000"/>
                  </a:lnTo>
                  <a:lnTo>
                    <a:pt x="609600" y="571500"/>
                  </a:lnTo>
                  <a:lnTo>
                    <a:pt x="0" y="571500"/>
                  </a:lnTo>
                  <a:lnTo>
                    <a:pt x="0" y="190500"/>
                  </a:lnTo>
                  <a:close/>
                </a:path>
              </a:pathLst>
            </a:custGeom>
            <a:ln w="25400">
              <a:solidFill>
                <a:srgbClr val="002A7C"/>
              </a:solidFill>
            </a:ln>
          </p:spPr>
          <p:txBody>
            <a:bodyPr wrap="square" lIns="0" tIns="0" rIns="0" bIns="0" rtlCol="0"/>
            <a:lstStyle/>
            <a:p>
              <a:endParaRPr/>
            </a:p>
          </p:txBody>
        </p:sp>
        <p:sp>
          <p:nvSpPr>
            <p:cNvPr id="7" name="object 7"/>
            <p:cNvSpPr/>
            <p:nvPr/>
          </p:nvSpPr>
          <p:spPr>
            <a:xfrm>
              <a:off x="534987" y="2511425"/>
              <a:ext cx="3225800" cy="2517775"/>
            </a:xfrm>
            <a:prstGeom prst="rect">
              <a:avLst/>
            </a:prstGeom>
            <a:blipFill>
              <a:blip r:embed="rId2" cstate="print"/>
              <a:stretch>
                <a:fillRect/>
              </a:stretch>
            </a:blipFill>
          </p:spPr>
          <p:txBody>
            <a:bodyPr wrap="square" lIns="0" tIns="0" rIns="0" bIns="0" rtlCol="0"/>
            <a:lstStyle/>
            <a:p>
              <a:endParaRPr/>
            </a:p>
          </p:txBody>
        </p:sp>
      </p:grpSp>
      <p:sp>
        <p:nvSpPr>
          <p:cNvPr id="8" name="object 8"/>
          <p:cNvSpPr txBox="1"/>
          <p:nvPr/>
        </p:nvSpPr>
        <p:spPr>
          <a:xfrm>
            <a:off x="534987" y="2511425"/>
            <a:ext cx="3225800" cy="2517775"/>
          </a:xfrm>
          <a:prstGeom prst="rect">
            <a:avLst/>
          </a:prstGeom>
          <a:ln w="25400">
            <a:solidFill>
              <a:srgbClr val="003CAB"/>
            </a:solidFill>
          </a:ln>
        </p:spPr>
        <p:txBody>
          <a:bodyPr vert="horz" wrap="square" lIns="0" tIns="116839" rIns="0" bIns="0" rtlCol="0">
            <a:spAutoFit/>
          </a:bodyPr>
          <a:lstStyle/>
          <a:p>
            <a:pPr marL="121920" marR="206375">
              <a:lnSpc>
                <a:spcPts val="3460"/>
              </a:lnSpc>
              <a:spcBef>
                <a:spcPts val="919"/>
              </a:spcBef>
            </a:pPr>
            <a:r>
              <a:rPr sz="3200" dirty="0">
                <a:solidFill>
                  <a:srgbClr val="000105"/>
                </a:solidFill>
                <a:latin typeface="Arial"/>
                <a:cs typeface="Arial"/>
              </a:rPr>
              <a:t>Chi </a:t>
            </a:r>
            <a:r>
              <a:rPr sz="3200" spc="-5" dirty="0">
                <a:solidFill>
                  <a:srgbClr val="000105"/>
                </a:solidFill>
                <a:latin typeface="Arial"/>
                <a:cs typeface="Arial"/>
              </a:rPr>
              <a:t>phí </a:t>
            </a:r>
            <a:r>
              <a:rPr sz="3200" dirty="0">
                <a:solidFill>
                  <a:srgbClr val="000105"/>
                </a:solidFill>
                <a:latin typeface="Arial"/>
                <a:cs typeface="Arial"/>
              </a:rPr>
              <a:t>cho</a:t>
            </a:r>
            <a:r>
              <a:rPr sz="3200" spc="-110" dirty="0">
                <a:solidFill>
                  <a:srgbClr val="000105"/>
                </a:solidFill>
                <a:latin typeface="Arial"/>
                <a:cs typeface="Arial"/>
              </a:rPr>
              <a:t> </a:t>
            </a:r>
            <a:r>
              <a:rPr sz="3200" dirty="0">
                <a:solidFill>
                  <a:srgbClr val="000105"/>
                </a:solidFill>
                <a:latin typeface="Arial"/>
                <a:cs typeface="Arial"/>
              </a:rPr>
              <a:t>việc  </a:t>
            </a:r>
            <a:r>
              <a:rPr sz="3200" spc="-5" dirty="0">
                <a:solidFill>
                  <a:srgbClr val="000105"/>
                </a:solidFill>
                <a:latin typeface="Arial"/>
                <a:cs typeface="Arial"/>
              </a:rPr>
              <a:t>lưu </a:t>
            </a:r>
            <a:r>
              <a:rPr sz="3200" dirty="0">
                <a:solidFill>
                  <a:srgbClr val="000105"/>
                </a:solidFill>
                <a:latin typeface="Arial"/>
                <a:cs typeface="Arial"/>
              </a:rPr>
              <a:t>trữ</a:t>
            </a:r>
            <a:r>
              <a:rPr sz="3200" spc="-45" dirty="0">
                <a:solidFill>
                  <a:srgbClr val="000105"/>
                </a:solidFill>
                <a:latin typeface="Arial"/>
                <a:cs typeface="Arial"/>
              </a:rPr>
              <a:t> </a:t>
            </a:r>
            <a:r>
              <a:rPr sz="3200" spc="5" dirty="0">
                <a:solidFill>
                  <a:srgbClr val="000105"/>
                </a:solidFill>
                <a:latin typeface="Arial"/>
                <a:cs typeface="Arial"/>
              </a:rPr>
              <a:t>và</a:t>
            </a:r>
            <a:endParaRPr sz="3200">
              <a:latin typeface="Arial"/>
              <a:cs typeface="Arial"/>
            </a:endParaRPr>
          </a:p>
          <a:p>
            <a:pPr marL="121920">
              <a:lnSpc>
                <a:spcPts val="3210"/>
              </a:lnSpc>
            </a:pPr>
            <a:r>
              <a:rPr sz="3200" dirty="0">
                <a:solidFill>
                  <a:srgbClr val="000105"/>
                </a:solidFill>
                <a:latin typeface="Arial"/>
                <a:cs typeface="Arial"/>
              </a:rPr>
              <a:t>truyền </a:t>
            </a:r>
            <a:r>
              <a:rPr sz="3200" spc="-5" dirty="0">
                <a:solidFill>
                  <a:srgbClr val="000105"/>
                </a:solidFill>
                <a:latin typeface="Arial"/>
                <a:cs typeface="Arial"/>
              </a:rPr>
              <a:t>dữ</a:t>
            </a:r>
            <a:r>
              <a:rPr sz="3200" spc="-60" dirty="0">
                <a:solidFill>
                  <a:srgbClr val="000105"/>
                </a:solidFill>
                <a:latin typeface="Arial"/>
                <a:cs typeface="Arial"/>
              </a:rPr>
              <a:t> </a:t>
            </a:r>
            <a:r>
              <a:rPr sz="3200" spc="-5" dirty="0">
                <a:solidFill>
                  <a:srgbClr val="000105"/>
                </a:solidFill>
                <a:latin typeface="Arial"/>
                <a:cs typeface="Arial"/>
              </a:rPr>
              <a:t>liệu</a:t>
            </a:r>
            <a:endParaRPr sz="3200">
              <a:latin typeface="Arial"/>
              <a:cs typeface="Arial"/>
            </a:endParaRPr>
          </a:p>
          <a:p>
            <a:pPr marL="121920">
              <a:lnSpc>
                <a:spcPts val="3650"/>
              </a:lnSpc>
            </a:pPr>
            <a:r>
              <a:rPr sz="3200" spc="-5" dirty="0">
                <a:solidFill>
                  <a:srgbClr val="000105"/>
                </a:solidFill>
                <a:latin typeface="Arial"/>
                <a:cs typeface="Arial"/>
              </a:rPr>
              <a:t>đã </a:t>
            </a:r>
            <a:r>
              <a:rPr sz="3200" dirty="0">
                <a:solidFill>
                  <a:srgbClr val="000105"/>
                </a:solidFill>
                <a:latin typeface="Arial"/>
                <a:cs typeface="Arial"/>
              </a:rPr>
              <a:t>trở về</a:t>
            </a:r>
            <a:r>
              <a:rPr sz="3200" spc="-65" dirty="0">
                <a:solidFill>
                  <a:srgbClr val="000105"/>
                </a:solidFill>
                <a:latin typeface="Arial"/>
                <a:cs typeface="Arial"/>
              </a:rPr>
              <a:t> </a:t>
            </a:r>
            <a:r>
              <a:rPr sz="3200" dirty="0">
                <a:solidFill>
                  <a:srgbClr val="000105"/>
                </a:solidFill>
                <a:latin typeface="Arial"/>
                <a:cs typeface="Arial"/>
              </a:rPr>
              <a:t>0</a:t>
            </a:r>
            <a:endParaRPr sz="3200">
              <a:latin typeface="Arial"/>
              <a:cs typeface="Arial"/>
            </a:endParaRPr>
          </a:p>
        </p:txBody>
      </p:sp>
      <p:grpSp>
        <p:nvGrpSpPr>
          <p:cNvPr id="9" name="object 9"/>
          <p:cNvGrpSpPr/>
          <p:nvPr/>
        </p:nvGrpSpPr>
        <p:grpSpPr>
          <a:xfrm>
            <a:off x="4635500" y="2197100"/>
            <a:ext cx="3606800" cy="3317875"/>
            <a:chOff x="4635500" y="2197100"/>
            <a:chExt cx="3606800" cy="3317875"/>
          </a:xfrm>
        </p:grpSpPr>
        <p:sp>
          <p:nvSpPr>
            <p:cNvPr id="10" name="object 10"/>
            <p:cNvSpPr/>
            <p:nvPr/>
          </p:nvSpPr>
          <p:spPr>
            <a:xfrm>
              <a:off x="4648200" y="2209800"/>
              <a:ext cx="3581400" cy="329247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648200" y="2209800"/>
              <a:ext cx="3581400" cy="3292475"/>
            </a:xfrm>
            <a:custGeom>
              <a:avLst/>
              <a:gdLst/>
              <a:ahLst/>
              <a:cxnLst/>
              <a:rect l="l" t="t" r="r" b="b"/>
              <a:pathLst>
                <a:path w="3581400" h="3292475">
                  <a:moveTo>
                    <a:pt x="0" y="3292475"/>
                  </a:moveTo>
                  <a:lnTo>
                    <a:pt x="3581400" y="3292475"/>
                  </a:lnTo>
                  <a:lnTo>
                    <a:pt x="3581400" y="0"/>
                  </a:lnTo>
                  <a:lnTo>
                    <a:pt x="0" y="0"/>
                  </a:lnTo>
                  <a:lnTo>
                    <a:pt x="0" y="3292475"/>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4743069" y="2229129"/>
            <a:ext cx="2085339" cy="3162935"/>
          </a:xfrm>
          <a:prstGeom prst="rect">
            <a:avLst/>
          </a:prstGeom>
        </p:spPr>
        <p:txBody>
          <a:bodyPr vert="horz" wrap="square" lIns="0" tIns="33655" rIns="0" bIns="0" rtlCol="0">
            <a:spAutoFit/>
          </a:bodyPr>
          <a:lstStyle/>
          <a:p>
            <a:pPr marL="299085" indent="-287020">
              <a:lnSpc>
                <a:spcPct val="100000"/>
              </a:lnSpc>
              <a:spcBef>
                <a:spcPts val="265"/>
              </a:spcBef>
              <a:buFont typeface="Arial"/>
              <a:buChar char="•"/>
              <a:tabLst>
                <a:tab pos="299720" algn="l"/>
              </a:tabLst>
            </a:pPr>
            <a:r>
              <a:rPr sz="2800" spc="-125" dirty="0">
                <a:solidFill>
                  <a:srgbClr val="FFFFFF"/>
                </a:solidFill>
                <a:latin typeface="Trebuchet MS"/>
                <a:cs typeface="Trebuchet MS"/>
              </a:rPr>
              <a:t>YouTube</a:t>
            </a:r>
            <a:endParaRPr sz="2800">
              <a:latin typeface="Trebuchet MS"/>
              <a:cs typeface="Trebuchet MS"/>
            </a:endParaRPr>
          </a:p>
          <a:p>
            <a:pPr marL="299085" indent="-287020">
              <a:lnSpc>
                <a:spcPct val="100000"/>
              </a:lnSpc>
              <a:spcBef>
                <a:spcPts val="170"/>
              </a:spcBef>
              <a:buFont typeface="Arial"/>
              <a:buChar char="•"/>
              <a:tabLst>
                <a:tab pos="299720" algn="l"/>
              </a:tabLst>
            </a:pPr>
            <a:r>
              <a:rPr sz="2800" spc="-20" dirty="0">
                <a:solidFill>
                  <a:srgbClr val="FFFFFF"/>
                </a:solidFill>
                <a:latin typeface="Trebuchet MS"/>
                <a:cs typeface="Trebuchet MS"/>
              </a:rPr>
              <a:t>iPhone</a:t>
            </a:r>
            <a:endParaRPr sz="2800">
              <a:latin typeface="Trebuchet MS"/>
              <a:cs typeface="Trebuchet MS"/>
            </a:endParaRPr>
          </a:p>
          <a:p>
            <a:pPr marL="299085" indent="-287020">
              <a:lnSpc>
                <a:spcPct val="100000"/>
              </a:lnSpc>
              <a:spcBef>
                <a:spcPts val="170"/>
              </a:spcBef>
              <a:buFont typeface="Arial"/>
              <a:buChar char="•"/>
              <a:tabLst>
                <a:tab pos="299720" algn="l"/>
              </a:tabLst>
            </a:pPr>
            <a:r>
              <a:rPr sz="2800" spc="-35" dirty="0">
                <a:solidFill>
                  <a:srgbClr val="FFFFFF"/>
                </a:solidFill>
                <a:latin typeface="Trebuchet MS"/>
                <a:cs typeface="Trebuchet MS"/>
              </a:rPr>
              <a:t>Facebook</a:t>
            </a:r>
            <a:endParaRPr sz="2800">
              <a:latin typeface="Trebuchet MS"/>
              <a:cs typeface="Trebuchet MS"/>
            </a:endParaRPr>
          </a:p>
          <a:p>
            <a:pPr marL="299085" indent="-287020">
              <a:lnSpc>
                <a:spcPct val="100000"/>
              </a:lnSpc>
              <a:spcBef>
                <a:spcPts val="170"/>
              </a:spcBef>
              <a:buFont typeface="Arial"/>
              <a:buChar char="•"/>
              <a:tabLst>
                <a:tab pos="299720" algn="l"/>
              </a:tabLst>
            </a:pPr>
            <a:r>
              <a:rPr sz="2800" spc="-5" dirty="0">
                <a:solidFill>
                  <a:srgbClr val="FFFFFF"/>
                </a:solidFill>
                <a:latin typeface="Trebuchet MS"/>
                <a:cs typeface="Trebuchet MS"/>
              </a:rPr>
              <a:t>Second</a:t>
            </a:r>
            <a:r>
              <a:rPr sz="2800" spc="-225" dirty="0">
                <a:solidFill>
                  <a:srgbClr val="FFFFFF"/>
                </a:solidFill>
                <a:latin typeface="Trebuchet MS"/>
                <a:cs typeface="Trebuchet MS"/>
              </a:rPr>
              <a:t> </a:t>
            </a:r>
            <a:r>
              <a:rPr sz="2800" spc="-95" dirty="0">
                <a:solidFill>
                  <a:srgbClr val="FFFFFF"/>
                </a:solidFill>
                <a:latin typeface="Trebuchet MS"/>
                <a:cs typeface="Trebuchet MS"/>
              </a:rPr>
              <a:t>Life</a:t>
            </a:r>
            <a:endParaRPr sz="2800">
              <a:latin typeface="Trebuchet MS"/>
              <a:cs typeface="Trebuchet MS"/>
            </a:endParaRPr>
          </a:p>
          <a:p>
            <a:pPr marL="299085" indent="-287020">
              <a:lnSpc>
                <a:spcPct val="100000"/>
              </a:lnSpc>
              <a:spcBef>
                <a:spcPts val="165"/>
              </a:spcBef>
              <a:buFont typeface="Arial"/>
              <a:buChar char="•"/>
              <a:tabLst>
                <a:tab pos="299720" algn="l"/>
              </a:tabLst>
            </a:pPr>
            <a:r>
              <a:rPr sz="2800" spc="-15" dirty="0">
                <a:solidFill>
                  <a:srgbClr val="FFFFFF"/>
                </a:solidFill>
                <a:latin typeface="Trebuchet MS"/>
                <a:cs typeface="Trebuchet MS"/>
              </a:rPr>
              <a:t>Pandora</a:t>
            </a:r>
            <a:endParaRPr sz="2800">
              <a:latin typeface="Trebuchet MS"/>
              <a:cs typeface="Trebuchet MS"/>
            </a:endParaRPr>
          </a:p>
          <a:p>
            <a:pPr marL="299085" indent="-287020">
              <a:lnSpc>
                <a:spcPct val="100000"/>
              </a:lnSpc>
              <a:spcBef>
                <a:spcPts val="170"/>
              </a:spcBef>
              <a:buFont typeface="Arial"/>
              <a:buChar char="•"/>
              <a:tabLst>
                <a:tab pos="299720" algn="l"/>
              </a:tabLst>
            </a:pPr>
            <a:r>
              <a:rPr sz="2800" spc="-200" dirty="0">
                <a:solidFill>
                  <a:srgbClr val="FFFFFF"/>
                </a:solidFill>
                <a:latin typeface="Trebuchet MS"/>
                <a:cs typeface="Trebuchet MS"/>
              </a:rPr>
              <a:t>Twitter</a:t>
            </a:r>
            <a:endParaRPr sz="2800">
              <a:latin typeface="Trebuchet MS"/>
              <a:cs typeface="Trebuchet MS"/>
            </a:endParaRPr>
          </a:p>
          <a:p>
            <a:pPr marL="299085" indent="-287020">
              <a:lnSpc>
                <a:spcPct val="100000"/>
              </a:lnSpc>
              <a:spcBef>
                <a:spcPts val="170"/>
              </a:spcBef>
              <a:buFont typeface="Arial"/>
              <a:buChar char="•"/>
              <a:tabLst>
                <a:tab pos="299720" algn="l"/>
              </a:tabLst>
            </a:pPr>
            <a:r>
              <a:rPr sz="2800" spc="-40" dirty="0">
                <a:solidFill>
                  <a:srgbClr val="FFFFFF"/>
                </a:solidFill>
                <a:latin typeface="Trebuchet MS"/>
                <a:cs typeface="Trebuchet MS"/>
              </a:rPr>
              <a:t>LinkedIn</a:t>
            </a:r>
            <a:endParaRPr sz="2800">
              <a:latin typeface="Trebuchet MS"/>
              <a:cs typeface="Trebuchet MS"/>
            </a:endParaRPr>
          </a:p>
        </p:txBody>
      </p:sp>
      <p:sp>
        <p:nvSpPr>
          <p:cNvPr id="13" name="object 13"/>
          <p:cNvSpPr txBox="1"/>
          <p:nvPr/>
        </p:nvSpPr>
        <p:spPr>
          <a:xfrm>
            <a:off x="4432300" y="1752663"/>
            <a:ext cx="3797300" cy="462280"/>
          </a:xfrm>
          <a:prstGeom prst="rect">
            <a:avLst/>
          </a:prstGeom>
          <a:solidFill>
            <a:srgbClr val="FFFCD5"/>
          </a:solidFill>
          <a:ln w="9525">
            <a:solidFill>
              <a:srgbClr val="003CAB"/>
            </a:solidFill>
          </a:ln>
        </p:spPr>
        <p:txBody>
          <a:bodyPr vert="horz" wrap="square" lIns="0" tIns="38735" rIns="0" bIns="0" rtlCol="0">
            <a:spAutoFit/>
          </a:bodyPr>
          <a:lstStyle/>
          <a:p>
            <a:pPr marL="92075">
              <a:lnSpc>
                <a:spcPct val="100000"/>
              </a:lnSpc>
              <a:spcBef>
                <a:spcPts val="305"/>
              </a:spcBef>
            </a:pPr>
            <a:r>
              <a:rPr sz="2400" u="heavy" dirty="0">
                <a:solidFill>
                  <a:srgbClr val="003185"/>
                </a:solidFill>
                <a:uFill>
                  <a:solidFill>
                    <a:srgbClr val="003185"/>
                  </a:solidFill>
                </a:uFill>
                <a:latin typeface="Arial"/>
                <a:cs typeface="Arial"/>
              </a:rPr>
              <a:t>Các </a:t>
            </a:r>
            <a:r>
              <a:rPr sz="2400" u="heavy" spc="-5" dirty="0">
                <a:solidFill>
                  <a:srgbClr val="003185"/>
                </a:solidFill>
                <a:uFill>
                  <a:solidFill>
                    <a:srgbClr val="003185"/>
                  </a:solidFill>
                </a:uFill>
                <a:latin typeface="Arial"/>
                <a:cs typeface="Arial"/>
              </a:rPr>
              <a:t>ứng dụng </a:t>
            </a:r>
            <a:r>
              <a:rPr sz="2400" u="heavy" dirty="0">
                <a:solidFill>
                  <a:srgbClr val="003185"/>
                </a:solidFill>
                <a:uFill>
                  <a:solidFill>
                    <a:srgbClr val="003185"/>
                  </a:solidFill>
                </a:uFill>
                <a:latin typeface="Arial"/>
                <a:cs typeface="Arial"/>
              </a:rPr>
              <a:t>trên thực</a:t>
            </a:r>
            <a:r>
              <a:rPr sz="2400" u="heavy" spc="-60" dirty="0">
                <a:solidFill>
                  <a:srgbClr val="003185"/>
                </a:solidFill>
                <a:uFill>
                  <a:solidFill>
                    <a:srgbClr val="003185"/>
                  </a:solidFill>
                </a:uFill>
                <a:latin typeface="Arial"/>
                <a:cs typeface="Arial"/>
              </a:rPr>
              <a:t> </a:t>
            </a:r>
            <a:r>
              <a:rPr sz="2400" u="heavy" dirty="0">
                <a:solidFill>
                  <a:srgbClr val="003185"/>
                </a:solidFill>
                <a:uFill>
                  <a:solidFill>
                    <a:srgbClr val="003185"/>
                  </a:solidFill>
                </a:uFill>
                <a:latin typeface="Arial"/>
                <a:cs typeface="Arial"/>
              </a:rPr>
              <a:t>tế</a:t>
            </a:r>
            <a:endParaRPr sz="2400">
              <a:latin typeface="Arial"/>
              <a:cs typeface="Arial"/>
            </a:endParaRPr>
          </a:p>
        </p:txBody>
      </p:sp>
    </p:spTree>
    <p:extLst>
      <p:ext uri="{BB962C8B-B14F-4D97-AF65-F5344CB8AC3E}">
        <p14:creationId xmlns:p14="http://schemas.microsoft.com/office/powerpoint/2010/main" val="89013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dirty="0">
                <a:latin typeface="Arial"/>
                <a:cs typeface="Arial"/>
              </a:rPr>
              <a:t>Ứng </a:t>
            </a:r>
            <a:r>
              <a:rPr sz="3200" b="0" spc="-5" dirty="0">
                <a:latin typeface="Arial"/>
                <a:cs typeface="Arial"/>
              </a:rPr>
              <a:t>dụng MIS</a:t>
            </a:r>
            <a:endParaRPr sz="3200">
              <a:latin typeface="Arial"/>
              <a:cs typeface="Arial"/>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12</a:t>
            </a:fld>
            <a:endParaRPr dirty="0"/>
          </a:p>
        </p:txBody>
      </p:sp>
      <p:sp>
        <p:nvSpPr>
          <p:cNvPr id="4" name="object 4"/>
          <p:cNvSpPr/>
          <p:nvPr/>
        </p:nvSpPr>
        <p:spPr>
          <a:xfrm>
            <a:off x="819150" y="1619250"/>
            <a:ext cx="7562850" cy="44767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1109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p:nvPr/>
        </p:nvSpPr>
        <p:spPr>
          <a:xfrm>
            <a:off x="457200" y="533400"/>
            <a:ext cx="8001000" cy="990600"/>
          </a:xfrm>
          <a:custGeom>
            <a:avLst/>
            <a:gdLst/>
            <a:ahLst/>
            <a:cxnLst/>
            <a:rect l="l" t="t" r="r" b="b"/>
            <a:pathLst>
              <a:path w="8001000" h="990600">
                <a:moveTo>
                  <a:pt x="0" y="990600"/>
                </a:moveTo>
                <a:lnTo>
                  <a:pt x="8001000" y="990600"/>
                </a:lnTo>
                <a:lnTo>
                  <a:pt x="8001000" y="0"/>
                </a:lnTo>
                <a:lnTo>
                  <a:pt x="0" y="0"/>
                </a:lnTo>
                <a:lnTo>
                  <a:pt x="0" y="990600"/>
                </a:lnTo>
                <a:close/>
              </a:path>
            </a:pathLst>
          </a:custGeom>
          <a:ln w="9525">
            <a:solidFill>
              <a:srgbClr val="000308"/>
            </a:solidFill>
          </a:ln>
        </p:spPr>
        <p:txBody>
          <a:bodyPr wrap="square" lIns="0" tIns="0" rIns="0" bIns="0" rtlCol="0"/>
          <a:lstStyle/>
          <a:p>
            <a:endParaRPr/>
          </a:p>
        </p:txBody>
      </p:sp>
      <p:sp>
        <p:nvSpPr>
          <p:cNvPr id="4" name="object 4"/>
          <p:cNvSpPr txBox="1">
            <a:spLocks noGrp="1"/>
          </p:cNvSpPr>
          <p:nvPr>
            <p:ph type="title"/>
          </p:nvPr>
        </p:nvSpPr>
        <p:spPr>
          <a:xfrm>
            <a:off x="535940" y="516077"/>
            <a:ext cx="2825115" cy="1002030"/>
          </a:xfrm>
          <a:prstGeom prst="rect">
            <a:avLst/>
          </a:prstGeom>
        </p:spPr>
        <p:txBody>
          <a:bodyPr vert="horz" wrap="square" lIns="0" tIns="13335" rIns="0" bIns="0" rtlCol="0">
            <a:spAutoFit/>
          </a:bodyPr>
          <a:lstStyle/>
          <a:p>
            <a:pPr marL="125095" marR="5080" indent="-113030">
              <a:lnSpc>
                <a:spcPct val="100000"/>
              </a:lnSpc>
              <a:spcBef>
                <a:spcPts val="105"/>
              </a:spcBef>
            </a:pPr>
            <a:r>
              <a:rPr sz="3200" b="0" dirty="0">
                <a:latin typeface="Arial"/>
                <a:cs typeface="Arial"/>
              </a:rPr>
              <a:t>Ví </a:t>
            </a:r>
            <a:r>
              <a:rPr sz="3200" b="0" spc="-10" dirty="0">
                <a:latin typeface="Arial"/>
                <a:cs typeface="Arial"/>
              </a:rPr>
              <a:t>dụ </a:t>
            </a:r>
            <a:r>
              <a:rPr sz="3200" b="0" dirty="0">
                <a:latin typeface="Arial"/>
                <a:cs typeface="Arial"/>
              </a:rPr>
              <a:t>ứng</a:t>
            </a:r>
            <a:r>
              <a:rPr sz="3200" b="0" spc="-105" dirty="0">
                <a:latin typeface="Arial"/>
                <a:cs typeface="Arial"/>
              </a:rPr>
              <a:t> </a:t>
            </a:r>
            <a:r>
              <a:rPr sz="3200" b="0" spc="-5" dirty="0">
                <a:latin typeface="Arial"/>
                <a:cs typeface="Arial"/>
              </a:rPr>
              <a:t>dụng  </a:t>
            </a:r>
            <a:r>
              <a:rPr sz="3200" b="0" dirty="0">
                <a:latin typeface="Arial"/>
                <a:cs typeface="Arial"/>
              </a:rPr>
              <a:t>MIS</a:t>
            </a:r>
            <a:endParaRPr sz="3200">
              <a:latin typeface="Arial"/>
              <a:cs typeface="Arial"/>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13</a:t>
            </a:fld>
            <a:endParaRPr dirty="0"/>
          </a:p>
        </p:txBody>
      </p:sp>
      <p:sp>
        <p:nvSpPr>
          <p:cNvPr id="5" name="object 5"/>
          <p:cNvSpPr/>
          <p:nvPr/>
        </p:nvSpPr>
        <p:spPr>
          <a:xfrm>
            <a:off x="3771900" y="381000"/>
            <a:ext cx="4838700" cy="5734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51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dirty="0">
                <a:latin typeface="Arial"/>
                <a:cs typeface="Arial"/>
              </a:rPr>
              <a:t>Ví </a:t>
            </a:r>
            <a:r>
              <a:rPr sz="3200" b="0" spc="-5" dirty="0">
                <a:latin typeface="Arial"/>
                <a:cs typeface="Arial"/>
              </a:rPr>
              <a:t>dụ </a:t>
            </a:r>
            <a:r>
              <a:rPr sz="3200" b="0" dirty="0">
                <a:latin typeface="Arial"/>
                <a:cs typeface="Arial"/>
              </a:rPr>
              <a:t>về </a:t>
            </a:r>
            <a:r>
              <a:rPr sz="3200" b="0" spc="-5" dirty="0">
                <a:latin typeface="Arial"/>
                <a:cs typeface="Arial"/>
              </a:rPr>
              <a:t>ứng dụng</a:t>
            </a:r>
            <a:r>
              <a:rPr sz="3200" b="0" spc="-55" dirty="0">
                <a:latin typeface="Arial"/>
                <a:cs typeface="Arial"/>
              </a:rPr>
              <a:t> </a:t>
            </a:r>
            <a:r>
              <a:rPr sz="3200" b="0" spc="-5" dirty="0">
                <a:latin typeface="Arial"/>
                <a:cs typeface="Arial"/>
              </a:rPr>
              <a:t>MIS</a:t>
            </a:r>
            <a:endParaRPr sz="3200">
              <a:latin typeface="Arial"/>
              <a:cs typeface="Arial"/>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14</a:t>
            </a:fld>
            <a:endParaRPr dirty="0"/>
          </a:p>
        </p:txBody>
      </p:sp>
      <p:sp>
        <p:nvSpPr>
          <p:cNvPr id="4" name="object 4"/>
          <p:cNvSpPr/>
          <p:nvPr/>
        </p:nvSpPr>
        <p:spPr>
          <a:xfrm>
            <a:off x="990600" y="1724025"/>
            <a:ext cx="7600950" cy="42957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733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300" y="1587500"/>
            <a:ext cx="7569200" cy="1440180"/>
            <a:chOff x="749300" y="1587500"/>
            <a:chExt cx="7569200" cy="1440180"/>
          </a:xfrm>
        </p:grpSpPr>
        <p:sp>
          <p:nvSpPr>
            <p:cNvPr id="3" name="object 3"/>
            <p:cNvSpPr/>
            <p:nvPr/>
          </p:nvSpPr>
          <p:spPr>
            <a:xfrm>
              <a:off x="762000" y="1600200"/>
              <a:ext cx="7543800" cy="1414780"/>
            </a:xfrm>
            <a:custGeom>
              <a:avLst/>
              <a:gdLst/>
              <a:ahLst/>
              <a:cxnLst/>
              <a:rect l="l" t="t" r="r" b="b"/>
              <a:pathLst>
                <a:path w="7543800" h="1414780">
                  <a:moveTo>
                    <a:pt x="7402322" y="0"/>
                  </a:moveTo>
                  <a:lnTo>
                    <a:pt x="141439" y="0"/>
                  </a:lnTo>
                  <a:lnTo>
                    <a:pt x="96732" y="7215"/>
                  </a:lnTo>
                  <a:lnTo>
                    <a:pt x="57906" y="27306"/>
                  </a:lnTo>
                  <a:lnTo>
                    <a:pt x="27288" y="57936"/>
                  </a:lnTo>
                  <a:lnTo>
                    <a:pt x="7210" y="96771"/>
                  </a:lnTo>
                  <a:lnTo>
                    <a:pt x="0" y="141477"/>
                  </a:lnTo>
                  <a:lnTo>
                    <a:pt x="0" y="1272921"/>
                  </a:lnTo>
                  <a:lnTo>
                    <a:pt x="7210" y="1317627"/>
                  </a:lnTo>
                  <a:lnTo>
                    <a:pt x="27288" y="1356462"/>
                  </a:lnTo>
                  <a:lnTo>
                    <a:pt x="57906" y="1387092"/>
                  </a:lnTo>
                  <a:lnTo>
                    <a:pt x="96732" y="1407183"/>
                  </a:lnTo>
                  <a:lnTo>
                    <a:pt x="141439" y="1414399"/>
                  </a:lnTo>
                  <a:lnTo>
                    <a:pt x="7402322" y="1414399"/>
                  </a:lnTo>
                  <a:lnTo>
                    <a:pt x="7447028" y="1407183"/>
                  </a:lnTo>
                  <a:lnTo>
                    <a:pt x="7485863" y="1387092"/>
                  </a:lnTo>
                  <a:lnTo>
                    <a:pt x="7516493" y="1356462"/>
                  </a:lnTo>
                  <a:lnTo>
                    <a:pt x="7536584" y="1317627"/>
                  </a:lnTo>
                  <a:lnTo>
                    <a:pt x="7543800" y="1272921"/>
                  </a:lnTo>
                  <a:lnTo>
                    <a:pt x="7543800" y="141477"/>
                  </a:lnTo>
                  <a:lnTo>
                    <a:pt x="7536584" y="96771"/>
                  </a:lnTo>
                  <a:lnTo>
                    <a:pt x="7516493" y="57936"/>
                  </a:lnTo>
                  <a:lnTo>
                    <a:pt x="7485863" y="27306"/>
                  </a:lnTo>
                  <a:lnTo>
                    <a:pt x="7447028" y="7215"/>
                  </a:lnTo>
                  <a:lnTo>
                    <a:pt x="7402322" y="0"/>
                  </a:lnTo>
                  <a:close/>
                </a:path>
              </a:pathLst>
            </a:custGeom>
            <a:solidFill>
              <a:srgbClr val="003CAB"/>
            </a:solidFill>
          </p:spPr>
          <p:txBody>
            <a:bodyPr wrap="square" lIns="0" tIns="0" rIns="0" bIns="0" rtlCol="0"/>
            <a:lstStyle/>
            <a:p>
              <a:endParaRPr/>
            </a:p>
          </p:txBody>
        </p:sp>
        <p:sp>
          <p:nvSpPr>
            <p:cNvPr id="4" name="object 4"/>
            <p:cNvSpPr/>
            <p:nvPr/>
          </p:nvSpPr>
          <p:spPr>
            <a:xfrm>
              <a:off x="762000" y="1600200"/>
              <a:ext cx="7543800" cy="1414780"/>
            </a:xfrm>
            <a:custGeom>
              <a:avLst/>
              <a:gdLst/>
              <a:ahLst/>
              <a:cxnLst/>
              <a:rect l="l" t="t" r="r" b="b"/>
              <a:pathLst>
                <a:path w="7543800" h="1414780">
                  <a:moveTo>
                    <a:pt x="0" y="141477"/>
                  </a:moveTo>
                  <a:lnTo>
                    <a:pt x="7210" y="96771"/>
                  </a:lnTo>
                  <a:lnTo>
                    <a:pt x="27288" y="57936"/>
                  </a:lnTo>
                  <a:lnTo>
                    <a:pt x="57906" y="27306"/>
                  </a:lnTo>
                  <a:lnTo>
                    <a:pt x="96732" y="7215"/>
                  </a:lnTo>
                  <a:lnTo>
                    <a:pt x="141439" y="0"/>
                  </a:lnTo>
                  <a:lnTo>
                    <a:pt x="7402322" y="0"/>
                  </a:lnTo>
                  <a:lnTo>
                    <a:pt x="7447028" y="7215"/>
                  </a:lnTo>
                  <a:lnTo>
                    <a:pt x="7485863" y="27306"/>
                  </a:lnTo>
                  <a:lnTo>
                    <a:pt x="7516493" y="57936"/>
                  </a:lnTo>
                  <a:lnTo>
                    <a:pt x="7536584" y="96771"/>
                  </a:lnTo>
                  <a:lnTo>
                    <a:pt x="7543800" y="141477"/>
                  </a:lnTo>
                  <a:lnTo>
                    <a:pt x="7543800" y="1272921"/>
                  </a:lnTo>
                  <a:lnTo>
                    <a:pt x="7536584" y="1317627"/>
                  </a:lnTo>
                  <a:lnTo>
                    <a:pt x="7516493" y="1356462"/>
                  </a:lnTo>
                  <a:lnTo>
                    <a:pt x="7485863" y="1387092"/>
                  </a:lnTo>
                  <a:lnTo>
                    <a:pt x="7447028" y="1407183"/>
                  </a:lnTo>
                  <a:lnTo>
                    <a:pt x="7402322" y="1414399"/>
                  </a:lnTo>
                  <a:lnTo>
                    <a:pt x="141439" y="1414399"/>
                  </a:lnTo>
                  <a:lnTo>
                    <a:pt x="96732" y="1407183"/>
                  </a:lnTo>
                  <a:lnTo>
                    <a:pt x="57906" y="1387092"/>
                  </a:lnTo>
                  <a:lnTo>
                    <a:pt x="27288" y="1356462"/>
                  </a:lnTo>
                  <a:lnTo>
                    <a:pt x="7210" y="1317627"/>
                  </a:lnTo>
                  <a:lnTo>
                    <a:pt x="0" y="1272921"/>
                  </a:lnTo>
                  <a:lnTo>
                    <a:pt x="0" y="141477"/>
                  </a:lnTo>
                  <a:close/>
                </a:path>
              </a:pathLst>
            </a:custGeom>
            <a:ln w="25400">
              <a:solidFill>
                <a:srgbClr val="FFFFFF"/>
              </a:solidFill>
            </a:ln>
          </p:spPr>
          <p:txBody>
            <a:bodyPr wrap="square" lIns="0" tIns="0" rIns="0" bIns="0" rtlCol="0"/>
            <a:lstStyle/>
            <a:p>
              <a:endParaRPr/>
            </a:p>
          </p:txBody>
        </p:sp>
      </p:grpSp>
      <p:sp>
        <p:nvSpPr>
          <p:cNvPr id="5" name="object 5"/>
          <p:cNvSpPr txBox="1"/>
          <p:nvPr/>
        </p:nvSpPr>
        <p:spPr>
          <a:xfrm>
            <a:off x="2487548" y="1845691"/>
            <a:ext cx="5724525" cy="879475"/>
          </a:xfrm>
          <a:prstGeom prst="rect">
            <a:avLst/>
          </a:prstGeom>
        </p:spPr>
        <p:txBody>
          <a:bodyPr vert="horz" wrap="square" lIns="0" tIns="47625" rIns="0" bIns="0" rtlCol="0">
            <a:spAutoFit/>
          </a:bodyPr>
          <a:lstStyle/>
          <a:p>
            <a:pPr marL="12700" marR="5080">
              <a:lnSpc>
                <a:spcPts val="2160"/>
              </a:lnSpc>
              <a:spcBef>
                <a:spcPts val="375"/>
              </a:spcBef>
            </a:pPr>
            <a:r>
              <a:rPr sz="2000" spc="-5" dirty="0">
                <a:solidFill>
                  <a:srgbClr val="FFFFFF"/>
                </a:solidFill>
                <a:latin typeface="Arial"/>
                <a:cs typeface="Arial"/>
              </a:rPr>
              <a:t>Chuyên gia </a:t>
            </a:r>
            <a:r>
              <a:rPr sz="2000" dirty="0">
                <a:solidFill>
                  <a:srgbClr val="FFFFFF"/>
                </a:solidFill>
                <a:latin typeface="Arial"/>
                <a:cs typeface="Arial"/>
              </a:rPr>
              <a:t>kinh doanh trong tương </a:t>
            </a:r>
            <a:r>
              <a:rPr sz="2000" spc="-5" dirty="0">
                <a:solidFill>
                  <a:srgbClr val="FFFFFF"/>
                </a:solidFill>
                <a:latin typeface="Arial"/>
                <a:cs typeface="Arial"/>
              </a:rPr>
              <a:t>lai </a:t>
            </a:r>
            <a:r>
              <a:rPr sz="2000" dirty="0">
                <a:solidFill>
                  <a:srgbClr val="FFFFFF"/>
                </a:solidFill>
                <a:latin typeface="Arial"/>
                <a:cs typeface="Arial"/>
              </a:rPr>
              <a:t>cần </a:t>
            </a:r>
            <a:r>
              <a:rPr sz="2000" spc="-5" dirty="0">
                <a:solidFill>
                  <a:srgbClr val="FFFFFF"/>
                </a:solidFill>
                <a:latin typeface="Arial"/>
                <a:cs typeface="Arial"/>
              </a:rPr>
              <a:t>phải</a:t>
            </a:r>
            <a:r>
              <a:rPr sz="2000" spc="-135" dirty="0">
                <a:solidFill>
                  <a:srgbClr val="FFFFFF"/>
                </a:solidFill>
                <a:latin typeface="Arial"/>
                <a:cs typeface="Arial"/>
              </a:rPr>
              <a:t> </a:t>
            </a:r>
            <a:r>
              <a:rPr sz="2000" dirty="0">
                <a:solidFill>
                  <a:srgbClr val="FFFFFF"/>
                </a:solidFill>
                <a:latin typeface="Arial"/>
                <a:cs typeface="Arial"/>
              </a:rPr>
              <a:t>có  khả </a:t>
            </a:r>
            <a:r>
              <a:rPr sz="2000" spc="-5" dirty="0">
                <a:solidFill>
                  <a:srgbClr val="FFFFFF"/>
                </a:solidFill>
                <a:latin typeface="Arial"/>
                <a:cs typeface="Arial"/>
              </a:rPr>
              <a:t>năng </a:t>
            </a:r>
            <a:r>
              <a:rPr sz="2000" dirty="0">
                <a:solidFill>
                  <a:srgbClr val="FFFFFF"/>
                </a:solidFill>
                <a:latin typeface="Arial"/>
                <a:cs typeface="Arial"/>
              </a:rPr>
              <a:t>ước lượng, </a:t>
            </a:r>
            <a:r>
              <a:rPr sz="2000" spc="-5" dirty="0">
                <a:solidFill>
                  <a:srgbClr val="FFFFFF"/>
                </a:solidFill>
                <a:latin typeface="Arial"/>
                <a:cs typeface="Arial"/>
              </a:rPr>
              <a:t>đánh giá và áp dụng </a:t>
            </a:r>
            <a:r>
              <a:rPr sz="2000" dirty="0">
                <a:solidFill>
                  <a:srgbClr val="FFFFFF"/>
                </a:solidFill>
                <a:latin typeface="Arial"/>
                <a:cs typeface="Arial"/>
              </a:rPr>
              <a:t>công  </a:t>
            </a:r>
            <a:r>
              <a:rPr sz="2000" spc="-5" dirty="0">
                <a:solidFill>
                  <a:srgbClr val="FFFFFF"/>
                </a:solidFill>
                <a:latin typeface="Arial"/>
                <a:cs typeface="Arial"/>
              </a:rPr>
              <a:t>nghệ </a:t>
            </a:r>
            <a:r>
              <a:rPr sz="2000" dirty="0">
                <a:solidFill>
                  <a:srgbClr val="FFFFFF"/>
                </a:solidFill>
                <a:latin typeface="Arial"/>
                <a:cs typeface="Arial"/>
              </a:rPr>
              <a:t>thông tin vào công</a:t>
            </a:r>
            <a:r>
              <a:rPr sz="2000" spc="-100" dirty="0">
                <a:solidFill>
                  <a:srgbClr val="FFFFFF"/>
                </a:solidFill>
                <a:latin typeface="Arial"/>
                <a:cs typeface="Arial"/>
              </a:rPr>
              <a:t> </a:t>
            </a:r>
            <a:r>
              <a:rPr sz="2000" spc="-5" dirty="0">
                <a:solidFill>
                  <a:srgbClr val="FFFFFF"/>
                </a:solidFill>
                <a:latin typeface="Arial"/>
                <a:cs typeface="Arial"/>
              </a:rPr>
              <a:t>việc</a:t>
            </a:r>
            <a:endParaRPr sz="2000">
              <a:latin typeface="Arial"/>
              <a:cs typeface="Arial"/>
            </a:endParaRPr>
          </a:p>
        </p:txBody>
      </p:sp>
      <p:grpSp>
        <p:nvGrpSpPr>
          <p:cNvPr id="6" name="object 6"/>
          <p:cNvGrpSpPr/>
          <p:nvPr/>
        </p:nvGrpSpPr>
        <p:grpSpPr>
          <a:xfrm>
            <a:off x="890587" y="1728851"/>
            <a:ext cx="1534160" cy="1157605"/>
            <a:chOff x="890587" y="1728851"/>
            <a:chExt cx="1534160" cy="1157605"/>
          </a:xfrm>
        </p:grpSpPr>
        <p:sp>
          <p:nvSpPr>
            <p:cNvPr id="7" name="object 7"/>
            <p:cNvSpPr/>
            <p:nvPr/>
          </p:nvSpPr>
          <p:spPr>
            <a:xfrm>
              <a:off x="903287" y="1741551"/>
              <a:ext cx="1508188" cy="113182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903287" y="1741551"/>
              <a:ext cx="1508760" cy="1132205"/>
            </a:xfrm>
            <a:custGeom>
              <a:avLst/>
              <a:gdLst/>
              <a:ahLst/>
              <a:cxnLst/>
              <a:rect l="l" t="t" r="r" b="b"/>
              <a:pathLst>
                <a:path w="1508760" h="1132205">
                  <a:moveTo>
                    <a:pt x="0" y="113157"/>
                  </a:moveTo>
                  <a:lnTo>
                    <a:pt x="8894" y="69115"/>
                  </a:lnTo>
                  <a:lnTo>
                    <a:pt x="33151" y="33146"/>
                  </a:lnTo>
                  <a:lnTo>
                    <a:pt x="69131" y="8893"/>
                  </a:lnTo>
                  <a:lnTo>
                    <a:pt x="113195" y="0"/>
                  </a:lnTo>
                  <a:lnTo>
                    <a:pt x="1394904" y="0"/>
                  </a:lnTo>
                  <a:lnTo>
                    <a:pt x="1438965" y="8893"/>
                  </a:lnTo>
                  <a:lnTo>
                    <a:pt x="1474977" y="33147"/>
                  </a:lnTo>
                  <a:lnTo>
                    <a:pt x="1499274" y="69115"/>
                  </a:lnTo>
                  <a:lnTo>
                    <a:pt x="1508188" y="113157"/>
                  </a:lnTo>
                  <a:lnTo>
                    <a:pt x="1508188" y="1018666"/>
                  </a:lnTo>
                  <a:lnTo>
                    <a:pt x="1499274" y="1062708"/>
                  </a:lnTo>
                  <a:lnTo>
                    <a:pt x="1474977" y="1098677"/>
                  </a:lnTo>
                  <a:lnTo>
                    <a:pt x="1438965" y="1122930"/>
                  </a:lnTo>
                  <a:lnTo>
                    <a:pt x="1394904" y="1131824"/>
                  </a:lnTo>
                  <a:lnTo>
                    <a:pt x="113195" y="1131824"/>
                  </a:lnTo>
                  <a:lnTo>
                    <a:pt x="69131" y="1122930"/>
                  </a:lnTo>
                  <a:lnTo>
                    <a:pt x="33151" y="1098677"/>
                  </a:lnTo>
                  <a:lnTo>
                    <a:pt x="8894" y="1062708"/>
                  </a:lnTo>
                  <a:lnTo>
                    <a:pt x="0" y="1018666"/>
                  </a:lnTo>
                  <a:lnTo>
                    <a:pt x="0" y="113157"/>
                  </a:lnTo>
                  <a:close/>
                </a:path>
              </a:pathLst>
            </a:custGeom>
            <a:ln w="25400">
              <a:solidFill>
                <a:srgbClr val="FFFFFF"/>
              </a:solidFill>
            </a:ln>
          </p:spPr>
          <p:txBody>
            <a:bodyPr wrap="square" lIns="0" tIns="0" rIns="0" bIns="0" rtlCol="0"/>
            <a:lstStyle/>
            <a:p>
              <a:endParaRPr/>
            </a:p>
          </p:txBody>
        </p:sp>
      </p:grpSp>
      <p:grpSp>
        <p:nvGrpSpPr>
          <p:cNvPr id="9" name="object 9"/>
          <p:cNvGrpSpPr/>
          <p:nvPr/>
        </p:nvGrpSpPr>
        <p:grpSpPr>
          <a:xfrm>
            <a:off x="749300" y="3143250"/>
            <a:ext cx="7569200" cy="1440180"/>
            <a:chOff x="749300" y="3143250"/>
            <a:chExt cx="7569200" cy="1440180"/>
          </a:xfrm>
        </p:grpSpPr>
        <p:sp>
          <p:nvSpPr>
            <p:cNvPr id="10" name="object 10"/>
            <p:cNvSpPr/>
            <p:nvPr/>
          </p:nvSpPr>
          <p:spPr>
            <a:xfrm>
              <a:off x="762000" y="3155950"/>
              <a:ext cx="7543800" cy="141439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62000" y="3155950"/>
              <a:ext cx="7543800" cy="1414780"/>
            </a:xfrm>
            <a:custGeom>
              <a:avLst/>
              <a:gdLst/>
              <a:ahLst/>
              <a:cxnLst/>
              <a:rect l="l" t="t" r="r" b="b"/>
              <a:pathLst>
                <a:path w="7543800" h="1414779">
                  <a:moveTo>
                    <a:pt x="0" y="141477"/>
                  </a:moveTo>
                  <a:lnTo>
                    <a:pt x="7210" y="96771"/>
                  </a:lnTo>
                  <a:lnTo>
                    <a:pt x="27288" y="57936"/>
                  </a:lnTo>
                  <a:lnTo>
                    <a:pt x="57906" y="27306"/>
                  </a:lnTo>
                  <a:lnTo>
                    <a:pt x="96732" y="7215"/>
                  </a:lnTo>
                  <a:lnTo>
                    <a:pt x="141439" y="0"/>
                  </a:lnTo>
                  <a:lnTo>
                    <a:pt x="7402322" y="0"/>
                  </a:lnTo>
                  <a:lnTo>
                    <a:pt x="7447028" y="7215"/>
                  </a:lnTo>
                  <a:lnTo>
                    <a:pt x="7485863" y="27306"/>
                  </a:lnTo>
                  <a:lnTo>
                    <a:pt x="7516493" y="57936"/>
                  </a:lnTo>
                  <a:lnTo>
                    <a:pt x="7536584" y="96771"/>
                  </a:lnTo>
                  <a:lnTo>
                    <a:pt x="7543800" y="141477"/>
                  </a:lnTo>
                  <a:lnTo>
                    <a:pt x="7543800" y="1272920"/>
                  </a:lnTo>
                  <a:lnTo>
                    <a:pt x="7536584" y="1317627"/>
                  </a:lnTo>
                  <a:lnTo>
                    <a:pt x="7516493" y="1356462"/>
                  </a:lnTo>
                  <a:lnTo>
                    <a:pt x="7485863" y="1387092"/>
                  </a:lnTo>
                  <a:lnTo>
                    <a:pt x="7447028" y="1407183"/>
                  </a:lnTo>
                  <a:lnTo>
                    <a:pt x="7402322" y="1414399"/>
                  </a:lnTo>
                  <a:lnTo>
                    <a:pt x="141439" y="1414399"/>
                  </a:lnTo>
                  <a:lnTo>
                    <a:pt x="96732" y="1407183"/>
                  </a:lnTo>
                  <a:lnTo>
                    <a:pt x="57906" y="1387092"/>
                  </a:lnTo>
                  <a:lnTo>
                    <a:pt x="27288" y="1356462"/>
                  </a:lnTo>
                  <a:lnTo>
                    <a:pt x="7210" y="1317627"/>
                  </a:lnTo>
                  <a:lnTo>
                    <a:pt x="0" y="1272920"/>
                  </a:lnTo>
                  <a:lnTo>
                    <a:pt x="0" y="141477"/>
                  </a:lnTo>
                  <a:close/>
                </a:path>
              </a:pathLst>
            </a:custGeom>
            <a:ln w="25400">
              <a:solidFill>
                <a:srgbClr val="003CAB"/>
              </a:solidFill>
            </a:ln>
          </p:spPr>
          <p:txBody>
            <a:bodyPr wrap="square" lIns="0" tIns="0" rIns="0" bIns="0" rtlCol="0"/>
            <a:lstStyle/>
            <a:p>
              <a:endParaRPr/>
            </a:p>
          </p:txBody>
        </p:sp>
      </p:grpSp>
      <p:sp>
        <p:nvSpPr>
          <p:cNvPr id="12" name="object 12"/>
          <p:cNvSpPr txBox="1"/>
          <p:nvPr/>
        </p:nvSpPr>
        <p:spPr>
          <a:xfrm>
            <a:off x="2487548" y="3538550"/>
            <a:ext cx="5680710" cy="605790"/>
          </a:xfrm>
          <a:prstGeom prst="rect">
            <a:avLst/>
          </a:prstGeom>
        </p:spPr>
        <p:txBody>
          <a:bodyPr vert="horz" wrap="square" lIns="0" tIns="13335" rIns="0" bIns="0" rtlCol="0">
            <a:spAutoFit/>
          </a:bodyPr>
          <a:lstStyle/>
          <a:p>
            <a:pPr marL="12700">
              <a:lnSpc>
                <a:spcPts val="2280"/>
              </a:lnSpc>
              <a:spcBef>
                <a:spcPts val="105"/>
              </a:spcBef>
            </a:pPr>
            <a:r>
              <a:rPr sz="2000" dirty="0">
                <a:solidFill>
                  <a:srgbClr val="003185"/>
                </a:solidFill>
                <a:latin typeface="Arial"/>
                <a:cs typeface="Arial"/>
              </a:rPr>
              <a:t>Sau khóa học này người học sẽ đạt được kỹ</a:t>
            </a:r>
            <a:r>
              <a:rPr sz="2000" spc="-210" dirty="0">
                <a:solidFill>
                  <a:srgbClr val="003185"/>
                </a:solidFill>
                <a:latin typeface="Arial"/>
                <a:cs typeface="Arial"/>
              </a:rPr>
              <a:t> </a:t>
            </a:r>
            <a:r>
              <a:rPr sz="2000" dirty="0">
                <a:solidFill>
                  <a:srgbClr val="003185"/>
                </a:solidFill>
                <a:latin typeface="Arial"/>
                <a:cs typeface="Arial"/>
              </a:rPr>
              <a:t>năng</a:t>
            </a:r>
            <a:endParaRPr sz="2000">
              <a:latin typeface="Arial"/>
              <a:cs typeface="Arial"/>
            </a:endParaRPr>
          </a:p>
          <a:p>
            <a:pPr marL="12700">
              <a:lnSpc>
                <a:spcPts val="2280"/>
              </a:lnSpc>
            </a:pPr>
            <a:r>
              <a:rPr sz="2000" dirty="0">
                <a:solidFill>
                  <a:srgbClr val="003185"/>
                </a:solidFill>
                <a:latin typeface="Arial"/>
                <a:cs typeface="Arial"/>
              </a:rPr>
              <a:t>trên</a:t>
            </a:r>
            <a:endParaRPr sz="2000">
              <a:latin typeface="Arial"/>
              <a:cs typeface="Arial"/>
            </a:endParaRPr>
          </a:p>
        </p:txBody>
      </p:sp>
      <p:grpSp>
        <p:nvGrpSpPr>
          <p:cNvPr id="13" name="object 13"/>
          <p:cNvGrpSpPr/>
          <p:nvPr/>
        </p:nvGrpSpPr>
        <p:grpSpPr>
          <a:xfrm>
            <a:off x="890587" y="3284601"/>
            <a:ext cx="1534160" cy="1157605"/>
            <a:chOff x="890587" y="3284601"/>
            <a:chExt cx="1534160" cy="1157605"/>
          </a:xfrm>
        </p:grpSpPr>
        <p:sp>
          <p:nvSpPr>
            <p:cNvPr id="14" name="object 14"/>
            <p:cNvSpPr/>
            <p:nvPr/>
          </p:nvSpPr>
          <p:spPr>
            <a:xfrm>
              <a:off x="903287" y="3297301"/>
              <a:ext cx="1508188" cy="1131824"/>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903287" y="3297301"/>
              <a:ext cx="1508760" cy="1132205"/>
            </a:xfrm>
            <a:custGeom>
              <a:avLst/>
              <a:gdLst/>
              <a:ahLst/>
              <a:cxnLst/>
              <a:rect l="l" t="t" r="r" b="b"/>
              <a:pathLst>
                <a:path w="1508760" h="1132204">
                  <a:moveTo>
                    <a:pt x="0" y="113157"/>
                  </a:moveTo>
                  <a:lnTo>
                    <a:pt x="8894" y="69115"/>
                  </a:lnTo>
                  <a:lnTo>
                    <a:pt x="33151" y="33146"/>
                  </a:lnTo>
                  <a:lnTo>
                    <a:pt x="69131" y="8893"/>
                  </a:lnTo>
                  <a:lnTo>
                    <a:pt x="113195" y="0"/>
                  </a:lnTo>
                  <a:lnTo>
                    <a:pt x="1394904" y="0"/>
                  </a:lnTo>
                  <a:lnTo>
                    <a:pt x="1438965" y="8893"/>
                  </a:lnTo>
                  <a:lnTo>
                    <a:pt x="1474977" y="33147"/>
                  </a:lnTo>
                  <a:lnTo>
                    <a:pt x="1499274" y="69115"/>
                  </a:lnTo>
                  <a:lnTo>
                    <a:pt x="1508188" y="113157"/>
                  </a:lnTo>
                  <a:lnTo>
                    <a:pt x="1508188" y="1018667"/>
                  </a:lnTo>
                  <a:lnTo>
                    <a:pt x="1499274" y="1062708"/>
                  </a:lnTo>
                  <a:lnTo>
                    <a:pt x="1474977" y="1098677"/>
                  </a:lnTo>
                  <a:lnTo>
                    <a:pt x="1438965" y="1122930"/>
                  </a:lnTo>
                  <a:lnTo>
                    <a:pt x="1394904" y="1131824"/>
                  </a:lnTo>
                  <a:lnTo>
                    <a:pt x="113195" y="1131824"/>
                  </a:lnTo>
                  <a:lnTo>
                    <a:pt x="69131" y="1122930"/>
                  </a:lnTo>
                  <a:lnTo>
                    <a:pt x="33151" y="1098677"/>
                  </a:lnTo>
                  <a:lnTo>
                    <a:pt x="8894" y="1062708"/>
                  </a:lnTo>
                  <a:lnTo>
                    <a:pt x="0" y="1018667"/>
                  </a:lnTo>
                  <a:lnTo>
                    <a:pt x="0" y="113157"/>
                  </a:lnTo>
                  <a:close/>
                </a:path>
              </a:pathLst>
            </a:custGeom>
            <a:ln w="25400">
              <a:solidFill>
                <a:srgbClr val="FFFFFF"/>
              </a:solidFill>
            </a:ln>
          </p:spPr>
          <p:txBody>
            <a:bodyPr wrap="square" lIns="0" tIns="0" rIns="0" bIns="0" rtlCol="0"/>
            <a:lstStyle/>
            <a:p>
              <a:endParaRPr/>
            </a:p>
          </p:txBody>
        </p:sp>
      </p:grpSp>
      <p:grpSp>
        <p:nvGrpSpPr>
          <p:cNvPr id="16" name="object 16"/>
          <p:cNvGrpSpPr/>
          <p:nvPr/>
        </p:nvGrpSpPr>
        <p:grpSpPr>
          <a:xfrm>
            <a:off x="749300" y="4699000"/>
            <a:ext cx="7569200" cy="1440180"/>
            <a:chOff x="749300" y="4699000"/>
            <a:chExt cx="7569200" cy="1440180"/>
          </a:xfrm>
        </p:grpSpPr>
        <p:sp>
          <p:nvSpPr>
            <p:cNvPr id="17" name="object 17"/>
            <p:cNvSpPr/>
            <p:nvPr/>
          </p:nvSpPr>
          <p:spPr>
            <a:xfrm>
              <a:off x="762000" y="4711700"/>
              <a:ext cx="7543800" cy="1414780"/>
            </a:xfrm>
            <a:custGeom>
              <a:avLst/>
              <a:gdLst/>
              <a:ahLst/>
              <a:cxnLst/>
              <a:rect l="l" t="t" r="r" b="b"/>
              <a:pathLst>
                <a:path w="7543800" h="1414779">
                  <a:moveTo>
                    <a:pt x="7402322" y="0"/>
                  </a:moveTo>
                  <a:lnTo>
                    <a:pt x="141439" y="0"/>
                  </a:lnTo>
                  <a:lnTo>
                    <a:pt x="96732" y="7215"/>
                  </a:lnTo>
                  <a:lnTo>
                    <a:pt x="57906" y="27306"/>
                  </a:lnTo>
                  <a:lnTo>
                    <a:pt x="27288" y="57936"/>
                  </a:lnTo>
                  <a:lnTo>
                    <a:pt x="7210" y="96771"/>
                  </a:lnTo>
                  <a:lnTo>
                    <a:pt x="0" y="141477"/>
                  </a:lnTo>
                  <a:lnTo>
                    <a:pt x="0" y="1272921"/>
                  </a:lnTo>
                  <a:lnTo>
                    <a:pt x="7210" y="1317627"/>
                  </a:lnTo>
                  <a:lnTo>
                    <a:pt x="27288" y="1356454"/>
                  </a:lnTo>
                  <a:lnTo>
                    <a:pt x="57906" y="1387071"/>
                  </a:lnTo>
                  <a:lnTo>
                    <a:pt x="96732" y="1407150"/>
                  </a:lnTo>
                  <a:lnTo>
                    <a:pt x="141439" y="1414360"/>
                  </a:lnTo>
                  <a:lnTo>
                    <a:pt x="7402322" y="1414360"/>
                  </a:lnTo>
                  <a:lnTo>
                    <a:pt x="7447028" y="1407150"/>
                  </a:lnTo>
                  <a:lnTo>
                    <a:pt x="7485863" y="1387071"/>
                  </a:lnTo>
                  <a:lnTo>
                    <a:pt x="7516493" y="1356454"/>
                  </a:lnTo>
                  <a:lnTo>
                    <a:pt x="7536584" y="1317627"/>
                  </a:lnTo>
                  <a:lnTo>
                    <a:pt x="7543800" y="1272921"/>
                  </a:lnTo>
                  <a:lnTo>
                    <a:pt x="7543800" y="141477"/>
                  </a:lnTo>
                  <a:lnTo>
                    <a:pt x="7536584" y="96771"/>
                  </a:lnTo>
                  <a:lnTo>
                    <a:pt x="7516493" y="57936"/>
                  </a:lnTo>
                  <a:lnTo>
                    <a:pt x="7485863" y="27306"/>
                  </a:lnTo>
                  <a:lnTo>
                    <a:pt x="7447028" y="7215"/>
                  </a:lnTo>
                  <a:lnTo>
                    <a:pt x="7402322" y="0"/>
                  </a:lnTo>
                  <a:close/>
                </a:path>
              </a:pathLst>
            </a:custGeom>
            <a:solidFill>
              <a:srgbClr val="003CAB"/>
            </a:solidFill>
          </p:spPr>
          <p:txBody>
            <a:bodyPr wrap="square" lIns="0" tIns="0" rIns="0" bIns="0" rtlCol="0"/>
            <a:lstStyle/>
            <a:p>
              <a:endParaRPr/>
            </a:p>
          </p:txBody>
        </p:sp>
        <p:sp>
          <p:nvSpPr>
            <p:cNvPr id="18" name="object 18"/>
            <p:cNvSpPr/>
            <p:nvPr/>
          </p:nvSpPr>
          <p:spPr>
            <a:xfrm>
              <a:off x="762000" y="4711700"/>
              <a:ext cx="7543800" cy="1414780"/>
            </a:xfrm>
            <a:custGeom>
              <a:avLst/>
              <a:gdLst/>
              <a:ahLst/>
              <a:cxnLst/>
              <a:rect l="l" t="t" r="r" b="b"/>
              <a:pathLst>
                <a:path w="7543800" h="1414779">
                  <a:moveTo>
                    <a:pt x="0" y="141477"/>
                  </a:moveTo>
                  <a:lnTo>
                    <a:pt x="7210" y="96771"/>
                  </a:lnTo>
                  <a:lnTo>
                    <a:pt x="27288" y="57936"/>
                  </a:lnTo>
                  <a:lnTo>
                    <a:pt x="57906" y="27306"/>
                  </a:lnTo>
                  <a:lnTo>
                    <a:pt x="96732" y="7215"/>
                  </a:lnTo>
                  <a:lnTo>
                    <a:pt x="141439" y="0"/>
                  </a:lnTo>
                  <a:lnTo>
                    <a:pt x="7402322" y="0"/>
                  </a:lnTo>
                  <a:lnTo>
                    <a:pt x="7447028" y="7215"/>
                  </a:lnTo>
                  <a:lnTo>
                    <a:pt x="7485863" y="27306"/>
                  </a:lnTo>
                  <a:lnTo>
                    <a:pt x="7516493" y="57936"/>
                  </a:lnTo>
                  <a:lnTo>
                    <a:pt x="7536584" y="96771"/>
                  </a:lnTo>
                  <a:lnTo>
                    <a:pt x="7543800" y="141477"/>
                  </a:lnTo>
                  <a:lnTo>
                    <a:pt x="7543800" y="1272921"/>
                  </a:lnTo>
                  <a:lnTo>
                    <a:pt x="7536584" y="1317627"/>
                  </a:lnTo>
                  <a:lnTo>
                    <a:pt x="7516493" y="1356454"/>
                  </a:lnTo>
                  <a:lnTo>
                    <a:pt x="7485863" y="1387071"/>
                  </a:lnTo>
                  <a:lnTo>
                    <a:pt x="7447028" y="1407150"/>
                  </a:lnTo>
                  <a:lnTo>
                    <a:pt x="7402322" y="1414360"/>
                  </a:lnTo>
                  <a:lnTo>
                    <a:pt x="141439" y="1414360"/>
                  </a:lnTo>
                  <a:lnTo>
                    <a:pt x="96732" y="1407150"/>
                  </a:lnTo>
                  <a:lnTo>
                    <a:pt x="57906" y="1387071"/>
                  </a:lnTo>
                  <a:lnTo>
                    <a:pt x="27288" y="1356454"/>
                  </a:lnTo>
                  <a:lnTo>
                    <a:pt x="7210" y="1317627"/>
                  </a:lnTo>
                  <a:lnTo>
                    <a:pt x="0" y="1272921"/>
                  </a:lnTo>
                  <a:lnTo>
                    <a:pt x="0" y="141477"/>
                  </a:lnTo>
                  <a:close/>
                </a:path>
              </a:pathLst>
            </a:custGeom>
            <a:ln w="25399">
              <a:solidFill>
                <a:srgbClr val="FFFFFF"/>
              </a:solidFill>
            </a:ln>
          </p:spPr>
          <p:txBody>
            <a:bodyPr wrap="square" lIns="0" tIns="0" rIns="0" bIns="0" rtlCol="0"/>
            <a:lstStyle/>
            <a:p>
              <a:endParaRPr/>
            </a:p>
          </p:txBody>
        </p:sp>
      </p:grpSp>
      <p:sp>
        <p:nvSpPr>
          <p:cNvPr id="19" name="object 19"/>
          <p:cNvSpPr txBox="1"/>
          <p:nvPr/>
        </p:nvSpPr>
        <p:spPr>
          <a:xfrm>
            <a:off x="2487548" y="4957952"/>
            <a:ext cx="5627370" cy="879475"/>
          </a:xfrm>
          <a:prstGeom prst="rect">
            <a:avLst/>
          </a:prstGeom>
        </p:spPr>
        <p:txBody>
          <a:bodyPr vert="horz" wrap="square" lIns="0" tIns="47625" rIns="0" bIns="0" rtlCol="0">
            <a:spAutoFit/>
          </a:bodyPr>
          <a:lstStyle/>
          <a:p>
            <a:pPr marL="12700" marR="5080">
              <a:lnSpc>
                <a:spcPts val="2160"/>
              </a:lnSpc>
              <a:spcBef>
                <a:spcPts val="375"/>
              </a:spcBef>
            </a:pPr>
            <a:r>
              <a:rPr sz="2000" dirty="0">
                <a:solidFill>
                  <a:srgbClr val="FFFFFF"/>
                </a:solidFill>
                <a:latin typeface="Arial"/>
                <a:cs typeface="Arial"/>
              </a:rPr>
              <a:t>Cách duy nhất để bảo </a:t>
            </a:r>
            <a:r>
              <a:rPr sz="2000" spc="-5" dirty="0">
                <a:solidFill>
                  <a:srgbClr val="FFFFFF"/>
                </a:solidFill>
                <a:latin typeface="Arial"/>
                <a:cs typeface="Arial"/>
              </a:rPr>
              <a:t>đảm </a:t>
            </a:r>
            <a:r>
              <a:rPr sz="2000" dirty="0">
                <a:solidFill>
                  <a:srgbClr val="FFFFFF"/>
                </a:solidFill>
                <a:latin typeface="Arial"/>
                <a:cs typeface="Arial"/>
              </a:rPr>
              <a:t>công </a:t>
            </a:r>
            <a:r>
              <a:rPr sz="2000" spc="-5" dirty="0">
                <a:solidFill>
                  <a:srgbClr val="FFFFFF"/>
                </a:solidFill>
                <a:latin typeface="Arial"/>
                <a:cs typeface="Arial"/>
              </a:rPr>
              <a:t>việc </a:t>
            </a:r>
            <a:r>
              <a:rPr sz="2000" dirty="0">
                <a:solidFill>
                  <a:srgbClr val="FFFFFF"/>
                </a:solidFill>
                <a:latin typeface="Arial"/>
                <a:cs typeface="Arial"/>
              </a:rPr>
              <a:t>là cần có</a:t>
            </a:r>
            <a:r>
              <a:rPr sz="2000" spc="-175" dirty="0">
                <a:solidFill>
                  <a:srgbClr val="FFFFFF"/>
                </a:solidFill>
                <a:latin typeface="Arial"/>
                <a:cs typeface="Arial"/>
              </a:rPr>
              <a:t> </a:t>
            </a:r>
            <a:r>
              <a:rPr sz="2000" spc="5" dirty="0">
                <a:solidFill>
                  <a:srgbClr val="FFFFFF"/>
                </a:solidFill>
                <a:latin typeface="Arial"/>
                <a:cs typeface="Arial"/>
              </a:rPr>
              <a:t>kỹ  </a:t>
            </a:r>
            <a:r>
              <a:rPr sz="2000" dirty="0">
                <a:solidFill>
                  <a:srgbClr val="FFFFFF"/>
                </a:solidFill>
                <a:latin typeface="Arial"/>
                <a:cs typeface="Arial"/>
              </a:rPr>
              <a:t>năng kinh doanh (marketable skills) và </a:t>
            </a:r>
            <a:r>
              <a:rPr sz="2000" spc="-5" dirty="0">
                <a:solidFill>
                  <a:srgbClr val="FFFFFF"/>
                </a:solidFill>
                <a:latin typeface="Arial"/>
                <a:cs typeface="Arial"/>
              </a:rPr>
              <a:t>biết </a:t>
            </a:r>
            <a:r>
              <a:rPr sz="2000" dirty="0">
                <a:solidFill>
                  <a:srgbClr val="FFFFFF"/>
                </a:solidFill>
                <a:latin typeface="Arial"/>
                <a:cs typeface="Arial"/>
              </a:rPr>
              <a:t>cách  vận dụng</a:t>
            </a:r>
            <a:r>
              <a:rPr sz="2000" spc="-40" dirty="0">
                <a:solidFill>
                  <a:srgbClr val="FFFFFF"/>
                </a:solidFill>
                <a:latin typeface="Arial"/>
                <a:cs typeface="Arial"/>
              </a:rPr>
              <a:t> </a:t>
            </a:r>
            <a:r>
              <a:rPr sz="2000" dirty="0">
                <a:solidFill>
                  <a:srgbClr val="FFFFFF"/>
                </a:solidFill>
                <a:latin typeface="Arial"/>
                <a:cs typeface="Arial"/>
              </a:rPr>
              <a:t>nó</a:t>
            </a:r>
            <a:endParaRPr sz="2000">
              <a:latin typeface="Arial"/>
              <a:cs typeface="Arial"/>
            </a:endParaRPr>
          </a:p>
        </p:txBody>
      </p:sp>
      <p:grpSp>
        <p:nvGrpSpPr>
          <p:cNvPr id="20" name="object 20"/>
          <p:cNvGrpSpPr/>
          <p:nvPr/>
        </p:nvGrpSpPr>
        <p:grpSpPr>
          <a:xfrm>
            <a:off x="1038225" y="4787900"/>
            <a:ext cx="1260475" cy="1157605"/>
            <a:chOff x="1038225" y="4787900"/>
            <a:chExt cx="1260475" cy="1157605"/>
          </a:xfrm>
        </p:grpSpPr>
        <p:sp>
          <p:nvSpPr>
            <p:cNvPr id="21" name="object 21"/>
            <p:cNvSpPr/>
            <p:nvPr/>
          </p:nvSpPr>
          <p:spPr>
            <a:xfrm>
              <a:off x="1050925" y="4800600"/>
              <a:ext cx="1235075" cy="1131887"/>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1050925" y="4800600"/>
              <a:ext cx="1235075" cy="1132205"/>
            </a:xfrm>
            <a:custGeom>
              <a:avLst/>
              <a:gdLst/>
              <a:ahLst/>
              <a:cxnLst/>
              <a:rect l="l" t="t" r="r" b="b"/>
              <a:pathLst>
                <a:path w="1235075" h="1132204">
                  <a:moveTo>
                    <a:pt x="0" y="113156"/>
                  </a:moveTo>
                  <a:lnTo>
                    <a:pt x="8894" y="69115"/>
                  </a:lnTo>
                  <a:lnTo>
                    <a:pt x="33151" y="33146"/>
                  </a:lnTo>
                  <a:lnTo>
                    <a:pt x="69131" y="8893"/>
                  </a:lnTo>
                  <a:lnTo>
                    <a:pt x="113195" y="0"/>
                  </a:lnTo>
                  <a:lnTo>
                    <a:pt x="1121918" y="0"/>
                  </a:lnTo>
                  <a:lnTo>
                    <a:pt x="1165959" y="8893"/>
                  </a:lnTo>
                  <a:lnTo>
                    <a:pt x="1201928" y="33146"/>
                  </a:lnTo>
                  <a:lnTo>
                    <a:pt x="1226181" y="69115"/>
                  </a:lnTo>
                  <a:lnTo>
                    <a:pt x="1235075" y="113156"/>
                  </a:lnTo>
                  <a:lnTo>
                    <a:pt x="1235075" y="1018692"/>
                  </a:lnTo>
                  <a:lnTo>
                    <a:pt x="1226181" y="1062755"/>
                  </a:lnTo>
                  <a:lnTo>
                    <a:pt x="1201928" y="1098735"/>
                  </a:lnTo>
                  <a:lnTo>
                    <a:pt x="1165959" y="1122992"/>
                  </a:lnTo>
                  <a:lnTo>
                    <a:pt x="1121918" y="1131887"/>
                  </a:lnTo>
                  <a:lnTo>
                    <a:pt x="113195" y="1131887"/>
                  </a:lnTo>
                  <a:lnTo>
                    <a:pt x="69131" y="1122992"/>
                  </a:lnTo>
                  <a:lnTo>
                    <a:pt x="33151" y="1098735"/>
                  </a:lnTo>
                  <a:lnTo>
                    <a:pt x="8894" y="1062755"/>
                  </a:lnTo>
                  <a:lnTo>
                    <a:pt x="0" y="1018692"/>
                  </a:lnTo>
                  <a:lnTo>
                    <a:pt x="0" y="113156"/>
                  </a:lnTo>
                  <a:close/>
                </a:path>
              </a:pathLst>
            </a:custGeom>
            <a:ln w="25400">
              <a:solidFill>
                <a:srgbClr val="FFFFFF"/>
              </a:solidFill>
            </a:ln>
          </p:spPr>
          <p:txBody>
            <a:bodyPr wrap="square" lIns="0" tIns="0" rIns="0" bIns="0" rtlCol="0"/>
            <a:lstStyle/>
            <a:p>
              <a:endParaRPr/>
            </a:p>
          </p:txBody>
        </p:sp>
      </p:grpSp>
      <p:sp>
        <p:nvSpPr>
          <p:cNvPr id="28" name="object 24"/>
          <p:cNvSpPr txBox="1">
            <a:spLocks noGrp="1"/>
          </p:cNvSpPr>
          <p:nvPr>
            <p:ph type="title"/>
          </p:nvPr>
        </p:nvSpPr>
        <p:spPr>
          <a:xfrm>
            <a:off x="304800" y="401637"/>
            <a:ext cx="8686800" cy="738664"/>
          </a:xfrm>
          <a:prstGeom prst="rect">
            <a:avLst/>
          </a:prstGeom>
          <a:ln w="9525">
            <a:solidFill>
              <a:srgbClr val="000308"/>
            </a:solidFill>
          </a:ln>
        </p:spPr>
        <p:txBody>
          <a:bodyPr vert="horz" wrap="square" lIns="0" tIns="304800" rIns="0" bIns="0" rtlCol="0">
            <a:spAutoFit/>
          </a:bodyPr>
          <a:lstStyle/>
          <a:p>
            <a:pPr marL="91440">
              <a:lnSpc>
                <a:spcPct val="100000"/>
              </a:lnSpc>
              <a:spcBef>
                <a:spcPts val="2400"/>
              </a:spcBef>
            </a:pPr>
            <a:r>
              <a:rPr sz="2800" b="0" dirty="0">
                <a:solidFill>
                  <a:schemeClr val="tx1"/>
                </a:solidFill>
                <a:latin typeface="Arial"/>
                <a:cs typeface="Arial"/>
              </a:rPr>
              <a:t>MIS </a:t>
            </a:r>
            <a:r>
              <a:rPr sz="2800" b="0" spc="-5" dirty="0">
                <a:solidFill>
                  <a:schemeClr val="tx1"/>
                </a:solidFill>
                <a:latin typeface="Arial"/>
                <a:cs typeface="Arial"/>
              </a:rPr>
              <a:t>đóng </a:t>
            </a:r>
            <a:r>
              <a:rPr sz="2800" b="0" dirty="0">
                <a:solidFill>
                  <a:schemeClr val="tx1"/>
                </a:solidFill>
                <a:latin typeface="Arial"/>
                <a:cs typeface="Arial"/>
              </a:rPr>
              <a:t>vai trò </a:t>
            </a:r>
            <a:r>
              <a:rPr sz="2800" b="0" spc="-5" dirty="0">
                <a:solidFill>
                  <a:schemeClr val="tx1"/>
                </a:solidFill>
                <a:latin typeface="Arial"/>
                <a:cs typeface="Arial"/>
              </a:rPr>
              <a:t>hết </a:t>
            </a:r>
            <a:r>
              <a:rPr sz="2800" b="0" dirty="0">
                <a:solidFill>
                  <a:schemeClr val="tx1"/>
                </a:solidFill>
                <a:latin typeface="Arial"/>
                <a:cs typeface="Arial"/>
              </a:rPr>
              <a:t>sức </a:t>
            </a:r>
            <a:r>
              <a:rPr sz="2800" b="0" spc="-5" dirty="0">
                <a:solidFill>
                  <a:schemeClr val="tx1"/>
                </a:solidFill>
                <a:latin typeface="Arial"/>
                <a:cs typeface="Arial"/>
              </a:rPr>
              <a:t>quan trọng </a:t>
            </a:r>
            <a:r>
              <a:rPr sz="2800" b="0" dirty="0">
                <a:solidFill>
                  <a:schemeClr val="tx1"/>
                </a:solidFill>
                <a:latin typeface="Arial"/>
                <a:cs typeface="Arial"/>
              </a:rPr>
              <a:t>trong </a:t>
            </a:r>
            <a:r>
              <a:rPr sz="2800" b="0" spc="-5" dirty="0">
                <a:solidFill>
                  <a:schemeClr val="tx1"/>
                </a:solidFill>
                <a:latin typeface="Arial"/>
                <a:cs typeface="Arial"/>
              </a:rPr>
              <a:t>quản</a:t>
            </a:r>
            <a:r>
              <a:rPr sz="2800" b="0" spc="-55" dirty="0">
                <a:solidFill>
                  <a:schemeClr val="tx1"/>
                </a:solidFill>
                <a:latin typeface="Arial"/>
                <a:cs typeface="Arial"/>
              </a:rPr>
              <a:t> </a:t>
            </a:r>
            <a:r>
              <a:rPr sz="2800" b="0" dirty="0">
                <a:solidFill>
                  <a:schemeClr val="tx1"/>
                </a:solidFill>
                <a:latin typeface="Arial"/>
                <a:cs typeface="Arial"/>
              </a:rPr>
              <a:t>trị</a:t>
            </a:r>
          </a:p>
        </p:txBody>
      </p:sp>
      <p:sp>
        <p:nvSpPr>
          <p:cNvPr id="25" name="object 2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15</a:t>
            </a:fld>
            <a:endParaRPr dirty="0"/>
          </a:p>
        </p:txBody>
      </p:sp>
    </p:spTree>
    <p:extLst>
      <p:ext uri="{BB962C8B-B14F-4D97-AF65-F5344CB8AC3E}">
        <p14:creationId xmlns:p14="http://schemas.microsoft.com/office/powerpoint/2010/main" val="284965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8117" y="6430771"/>
            <a:ext cx="35725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0308"/>
                </a:solidFill>
                <a:latin typeface="Arial"/>
                <a:cs typeface="Arial"/>
              </a:rPr>
              <a:t>Khoa Hệ </a:t>
            </a:r>
            <a:r>
              <a:rPr sz="1200" dirty="0">
                <a:solidFill>
                  <a:srgbClr val="000308"/>
                </a:solidFill>
                <a:latin typeface="Arial"/>
                <a:cs typeface="Arial"/>
              </a:rPr>
              <a:t>thống Thông </a:t>
            </a:r>
            <a:r>
              <a:rPr sz="1200" spc="-5" dirty="0">
                <a:solidFill>
                  <a:srgbClr val="000308"/>
                </a:solidFill>
                <a:latin typeface="Arial"/>
                <a:cs typeface="Arial"/>
              </a:rPr>
              <a:t>tin </a:t>
            </a:r>
            <a:r>
              <a:rPr sz="1200" dirty="0">
                <a:solidFill>
                  <a:srgbClr val="000308"/>
                </a:solidFill>
                <a:latin typeface="Arial"/>
                <a:cs typeface="Arial"/>
              </a:rPr>
              <a:t>Quản </a:t>
            </a:r>
            <a:r>
              <a:rPr sz="1200" spc="-5" dirty="0">
                <a:solidFill>
                  <a:srgbClr val="000308"/>
                </a:solidFill>
                <a:latin typeface="Arial"/>
                <a:cs typeface="Arial"/>
              </a:rPr>
              <a:t>lý </a:t>
            </a:r>
            <a:r>
              <a:rPr sz="1200" dirty="0">
                <a:solidFill>
                  <a:srgbClr val="000308"/>
                </a:solidFill>
                <a:latin typeface="Arial"/>
                <a:cs typeface="Arial"/>
              </a:rPr>
              <a:t>– </a:t>
            </a:r>
            <a:r>
              <a:rPr sz="1200" spc="-5" dirty="0">
                <a:solidFill>
                  <a:srgbClr val="000308"/>
                </a:solidFill>
                <a:latin typeface="Arial"/>
                <a:cs typeface="Arial"/>
              </a:rPr>
              <a:t>Học </a:t>
            </a:r>
            <a:r>
              <a:rPr sz="1200" spc="-10" dirty="0">
                <a:solidFill>
                  <a:srgbClr val="000308"/>
                </a:solidFill>
                <a:latin typeface="Arial"/>
                <a:cs typeface="Arial"/>
              </a:rPr>
              <a:t>viện </a:t>
            </a:r>
            <a:r>
              <a:rPr sz="1200" spc="-5" dirty="0">
                <a:solidFill>
                  <a:srgbClr val="000308"/>
                </a:solidFill>
                <a:latin typeface="Arial"/>
                <a:cs typeface="Arial"/>
              </a:rPr>
              <a:t>Ngân</a:t>
            </a:r>
            <a:r>
              <a:rPr sz="1200" spc="-114" dirty="0">
                <a:solidFill>
                  <a:srgbClr val="000308"/>
                </a:solidFill>
                <a:latin typeface="Arial"/>
                <a:cs typeface="Arial"/>
              </a:rPr>
              <a:t> </a:t>
            </a:r>
            <a:r>
              <a:rPr sz="1200" spc="-5" dirty="0">
                <a:solidFill>
                  <a:srgbClr val="000308"/>
                </a:solidFill>
                <a:latin typeface="Arial"/>
                <a:cs typeface="Arial"/>
              </a:rPr>
              <a:t>h</a:t>
            </a:r>
            <a:endParaRPr sz="1200">
              <a:latin typeface="Arial"/>
              <a:cs typeface="Arial"/>
            </a:endParaRPr>
          </a:p>
        </p:txBody>
      </p:sp>
      <p:sp>
        <p:nvSpPr>
          <p:cNvPr id="3" name="object 3"/>
          <p:cNvSpPr txBox="1"/>
          <p:nvPr/>
        </p:nvSpPr>
        <p:spPr>
          <a:xfrm>
            <a:off x="6027673" y="6457908"/>
            <a:ext cx="256540" cy="170815"/>
          </a:xfrm>
          <a:prstGeom prst="rect">
            <a:avLst/>
          </a:prstGeom>
        </p:spPr>
        <p:txBody>
          <a:bodyPr vert="horz" wrap="square" lIns="0" tIns="0" rIns="0" bIns="0" rtlCol="0">
            <a:spAutoFit/>
          </a:bodyPr>
          <a:lstStyle/>
          <a:p>
            <a:pPr>
              <a:lnSpc>
                <a:spcPts val="1325"/>
              </a:lnSpc>
            </a:pPr>
            <a:r>
              <a:rPr sz="1200" spc="-5" dirty="0">
                <a:solidFill>
                  <a:srgbClr val="000308"/>
                </a:solidFill>
                <a:latin typeface="Arial"/>
                <a:cs typeface="Arial"/>
              </a:rPr>
              <a:t>àng</a:t>
            </a:r>
            <a:endParaRPr sz="1200">
              <a:latin typeface="Arial"/>
              <a:cs typeface="Arial"/>
            </a:endParaRPr>
          </a:p>
        </p:txBody>
      </p:sp>
      <p:sp>
        <p:nvSpPr>
          <p:cNvPr id="4" name="object 4"/>
          <p:cNvSpPr txBox="1"/>
          <p:nvPr/>
        </p:nvSpPr>
        <p:spPr>
          <a:xfrm>
            <a:off x="8226043" y="6353047"/>
            <a:ext cx="38227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0308"/>
                </a:solidFill>
                <a:latin typeface="Arial"/>
                <a:cs typeface="Arial"/>
              </a:rPr>
              <a:t>1</a:t>
            </a:r>
            <a:r>
              <a:rPr sz="1400" dirty="0">
                <a:solidFill>
                  <a:srgbClr val="000308"/>
                </a:solidFill>
                <a:latin typeface="Arial"/>
                <a:cs typeface="Arial"/>
              </a:rPr>
              <a:t>-</a:t>
            </a:r>
            <a:r>
              <a:rPr sz="1400" spc="-5" dirty="0">
                <a:solidFill>
                  <a:srgbClr val="000308"/>
                </a:solidFill>
                <a:latin typeface="Arial"/>
                <a:cs typeface="Arial"/>
              </a:rPr>
              <a:t>12</a:t>
            </a:r>
            <a:endParaRPr sz="1400">
              <a:latin typeface="Arial"/>
              <a:cs typeface="Arial"/>
            </a:endParaRPr>
          </a:p>
        </p:txBody>
      </p:sp>
      <p:grpSp>
        <p:nvGrpSpPr>
          <p:cNvPr id="5" name="object 5"/>
          <p:cNvGrpSpPr/>
          <p:nvPr/>
        </p:nvGrpSpPr>
        <p:grpSpPr>
          <a:xfrm>
            <a:off x="1447800" y="0"/>
            <a:ext cx="6823709" cy="6629400"/>
            <a:chOff x="1447800" y="0"/>
            <a:chExt cx="6823709" cy="6629400"/>
          </a:xfrm>
        </p:grpSpPr>
        <p:sp>
          <p:nvSpPr>
            <p:cNvPr id="6" name="object 6"/>
            <p:cNvSpPr/>
            <p:nvPr/>
          </p:nvSpPr>
          <p:spPr>
            <a:xfrm>
              <a:off x="1447800" y="0"/>
              <a:ext cx="6629400" cy="6629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321041" y="644398"/>
              <a:ext cx="937894" cy="796925"/>
            </a:xfrm>
            <a:custGeom>
              <a:avLst/>
              <a:gdLst/>
              <a:ahLst/>
              <a:cxnLst/>
              <a:rect l="l" t="t" r="r" b="b"/>
              <a:pathLst>
                <a:path w="937895" h="796925">
                  <a:moveTo>
                    <a:pt x="779144" y="0"/>
                  </a:moveTo>
                  <a:lnTo>
                    <a:pt x="135381" y="475106"/>
                  </a:lnTo>
                  <a:lnTo>
                    <a:pt x="56133" y="367791"/>
                  </a:lnTo>
                  <a:lnTo>
                    <a:pt x="0" y="740663"/>
                  </a:lnTo>
                  <a:lnTo>
                    <a:pt x="372872" y="796925"/>
                  </a:lnTo>
                  <a:lnTo>
                    <a:pt x="293750" y="689610"/>
                  </a:lnTo>
                  <a:lnTo>
                    <a:pt x="937513" y="214629"/>
                  </a:lnTo>
                  <a:lnTo>
                    <a:pt x="779144" y="0"/>
                  </a:lnTo>
                  <a:close/>
                </a:path>
              </a:pathLst>
            </a:custGeom>
            <a:solidFill>
              <a:srgbClr val="FF0000"/>
            </a:solidFill>
          </p:spPr>
          <p:txBody>
            <a:bodyPr wrap="square" lIns="0" tIns="0" rIns="0" bIns="0" rtlCol="0"/>
            <a:lstStyle/>
            <a:p>
              <a:endParaRPr/>
            </a:p>
          </p:txBody>
        </p:sp>
        <p:sp>
          <p:nvSpPr>
            <p:cNvPr id="8" name="object 8"/>
            <p:cNvSpPr/>
            <p:nvPr/>
          </p:nvSpPr>
          <p:spPr>
            <a:xfrm>
              <a:off x="7321041" y="644398"/>
              <a:ext cx="937894" cy="796925"/>
            </a:xfrm>
            <a:custGeom>
              <a:avLst/>
              <a:gdLst/>
              <a:ahLst/>
              <a:cxnLst/>
              <a:rect l="l" t="t" r="r" b="b"/>
              <a:pathLst>
                <a:path w="937895" h="796925">
                  <a:moveTo>
                    <a:pt x="937513" y="214629"/>
                  </a:moveTo>
                  <a:lnTo>
                    <a:pt x="293750" y="689610"/>
                  </a:lnTo>
                  <a:lnTo>
                    <a:pt x="372872" y="796925"/>
                  </a:lnTo>
                  <a:lnTo>
                    <a:pt x="0" y="740663"/>
                  </a:lnTo>
                  <a:lnTo>
                    <a:pt x="56133" y="367791"/>
                  </a:lnTo>
                  <a:lnTo>
                    <a:pt x="135381" y="475106"/>
                  </a:lnTo>
                  <a:lnTo>
                    <a:pt x="779144" y="0"/>
                  </a:lnTo>
                  <a:lnTo>
                    <a:pt x="937513" y="214629"/>
                  </a:lnTo>
                  <a:close/>
                </a:path>
              </a:pathLst>
            </a:custGeom>
            <a:ln w="25400">
              <a:solidFill>
                <a:srgbClr val="002A7C"/>
              </a:solidFill>
            </a:ln>
          </p:spPr>
          <p:txBody>
            <a:bodyPr wrap="square" lIns="0" tIns="0" rIns="0" bIns="0" rtlCol="0"/>
            <a:lstStyle/>
            <a:p>
              <a:endParaRPr/>
            </a:p>
          </p:txBody>
        </p:sp>
      </p:grpSp>
      <p:grpSp>
        <p:nvGrpSpPr>
          <p:cNvPr id="9" name="object 9"/>
          <p:cNvGrpSpPr/>
          <p:nvPr/>
        </p:nvGrpSpPr>
        <p:grpSpPr>
          <a:xfrm>
            <a:off x="6083300" y="6083300"/>
            <a:ext cx="2082800" cy="558800"/>
            <a:chOff x="6083300" y="6083300"/>
            <a:chExt cx="2082800" cy="558800"/>
          </a:xfrm>
        </p:grpSpPr>
        <p:sp>
          <p:nvSpPr>
            <p:cNvPr id="10" name="object 10"/>
            <p:cNvSpPr/>
            <p:nvPr/>
          </p:nvSpPr>
          <p:spPr>
            <a:xfrm>
              <a:off x="6096000" y="6096000"/>
              <a:ext cx="2057400" cy="533400"/>
            </a:xfrm>
            <a:custGeom>
              <a:avLst/>
              <a:gdLst/>
              <a:ahLst/>
              <a:cxnLst/>
              <a:rect l="l" t="t" r="r" b="b"/>
              <a:pathLst>
                <a:path w="2057400" h="533400">
                  <a:moveTo>
                    <a:pt x="2057400" y="0"/>
                  </a:moveTo>
                  <a:lnTo>
                    <a:pt x="0" y="0"/>
                  </a:lnTo>
                  <a:lnTo>
                    <a:pt x="0" y="533400"/>
                  </a:lnTo>
                  <a:lnTo>
                    <a:pt x="2057400" y="533400"/>
                  </a:lnTo>
                  <a:lnTo>
                    <a:pt x="2057400" y="0"/>
                  </a:lnTo>
                  <a:close/>
                </a:path>
              </a:pathLst>
            </a:custGeom>
            <a:solidFill>
              <a:srgbClr val="FFFFFF"/>
            </a:solidFill>
          </p:spPr>
          <p:txBody>
            <a:bodyPr wrap="square" lIns="0" tIns="0" rIns="0" bIns="0" rtlCol="0"/>
            <a:lstStyle/>
            <a:p>
              <a:endParaRPr/>
            </a:p>
          </p:txBody>
        </p:sp>
        <p:sp>
          <p:nvSpPr>
            <p:cNvPr id="11" name="object 11"/>
            <p:cNvSpPr/>
            <p:nvPr/>
          </p:nvSpPr>
          <p:spPr>
            <a:xfrm>
              <a:off x="6096000" y="6096000"/>
              <a:ext cx="2057400" cy="533400"/>
            </a:xfrm>
            <a:custGeom>
              <a:avLst/>
              <a:gdLst/>
              <a:ahLst/>
              <a:cxnLst/>
              <a:rect l="l" t="t" r="r" b="b"/>
              <a:pathLst>
                <a:path w="2057400" h="533400">
                  <a:moveTo>
                    <a:pt x="0" y="533400"/>
                  </a:moveTo>
                  <a:lnTo>
                    <a:pt x="2057400" y="533400"/>
                  </a:lnTo>
                  <a:lnTo>
                    <a:pt x="2057400" y="0"/>
                  </a:lnTo>
                  <a:lnTo>
                    <a:pt x="0" y="0"/>
                  </a:lnTo>
                  <a:lnTo>
                    <a:pt x="0" y="533400"/>
                  </a:lnTo>
                  <a:close/>
                </a:path>
              </a:pathLst>
            </a:custGeom>
            <a:ln w="254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74537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0700" y="1739900"/>
            <a:ext cx="8026400" cy="2092960"/>
            <a:chOff x="520700" y="1739900"/>
            <a:chExt cx="8026400" cy="2092960"/>
          </a:xfrm>
        </p:grpSpPr>
        <p:sp>
          <p:nvSpPr>
            <p:cNvPr id="3" name="object 3"/>
            <p:cNvSpPr/>
            <p:nvPr/>
          </p:nvSpPr>
          <p:spPr>
            <a:xfrm>
              <a:off x="533400" y="1752600"/>
              <a:ext cx="8001000" cy="206743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3400" y="1752600"/>
              <a:ext cx="8001000" cy="2067560"/>
            </a:xfrm>
            <a:custGeom>
              <a:avLst/>
              <a:gdLst/>
              <a:ahLst/>
              <a:cxnLst/>
              <a:rect l="l" t="t" r="r" b="b"/>
              <a:pathLst>
                <a:path w="8001000" h="2067560">
                  <a:moveTo>
                    <a:pt x="0" y="344550"/>
                  </a:moveTo>
                  <a:lnTo>
                    <a:pt x="4293" y="290347"/>
                  </a:lnTo>
                  <a:lnTo>
                    <a:pt x="16916" y="237942"/>
                  </a:lnTo>
                  <a:lnTo>
                    <a:pt x="37485" y="188280"/>
                  </a:lnTo>
                  <a:lnTo>
                    <a:pt x="65617" y="142306"/>
                  </a:lnTo>
                  <a:lnTo>
                    <a:pt x="100926" y="100964"/>
                  </a:lnTo>
                  <a:lnTo>
                    <a:pt x="142306" y="65641"/>
                  </a:lnTo>
                  <a:lnTo>
                    <a:pt x="188286" y="37499"/>
                  </a:lnTo>
                  <a:lnTo>
                    <a:pt x="237941" y="16922"/>
                  </a:lnTo>
                  <a:lnTo>
                    <a:pt x="290346" y="4294"/>
                  </a:lnTo>
                  <a:lnTo>
                    <a:pt x="344576" y="0"/>
                  </a:lnTo>
                  <a:lnTo>
                    <a:pt x="7656449" y="0"/>
                  </a:lnTo>
                  <a:lnTo>
                    <a:pt x="7710652" y="4294"/>
                  </a:lnTo>
                  <a:lnTo>
                    <a:pt x="7763057" y="16922"/>
                  </a:lnTo>
                  <a:lnTo>
                    <a:pt x="7812719" y="37499"/>
                  </a:lnTo>
                  <a:lnTo>
                    <a:pt x="7858693" y="65641"/>
                  </a:lnTo>
                  <a:lnTo>
                    <a:pt x="7900034" y="100964"/>
                  </a:lnTo>
                  <a:lnTo>
                    <a:pt x="7935358" y="142306"/>
                  </a:lnTo>
                  <a:lnTo>
                    <a:pt x="7963500" y="188280"/>
                  </a:lnTo>
                  <a:lnTo>
                    <a:pt x="7984077" y="237942"/>
                  </a:lnTo>
                  <a:lnTo>
                    <a:pt x="7996705" y="290347"/>
                  </a:lnTo>
                  <a:lnTo>
                    <a:pt x="8001000" y="344550"/>
                  </a:lnTo>
                  <a:lnTo>
                    <a:pt x="8001000" y="395604"/>
                  </a:lnTo>
                  <a:lnTo>
                    <a:pt x="8001000" y="446656"/>
                  </a:lnTo>
                  <a:lnTo>
                    <a:pt x="8001000" y="1722754"/>
                  </a:lnTo>
                  <a:lnTo>
                    <a:pt x="7996705" y="1777008"/>
                  </a:lnTo>
                  <a:lnTo>
                    <a:pt x="7984077" y="1829426"/>
                  </a:lnTo>
                  <a:lnTo>
                    <a:pt x="7963500" y="1879089"/>
                  </a:lnTo>
                  <a:lnTo>
                    <a:pt x="7935358" y="1925077"/>
                  </a:lnTo>
                  <a:lnTo>
                    <a:pt x="7900034" y="1966468"/>
                  </a:lnTo>
                  <a:lnTo>
                    <a:pt x="7858693" y="2001791"/>
                  </a:lnTo>
                  <a:lnTo>
                    <a:pt x="7812719" y="2029933"/>
                  </a:lnTo>
                  <a:lnTo>
                    <a:pt x="7763057" y="2050510"/>
                  </a:lnTo>
                  <a:lnTo>
                    <a:pt x="7710652" y="2063138"/>
                  </a:lnTo>
                  <a:lnTo>
                    <a:pt x="7656449" y="2067433"/>
                  </a:lnTo>
                  <a:lnTo>
                    <a:pt x="344576" y="2067433"/>
                  </a:lnTo>
                  <a:lnTo>
                    <a:pt x="290346" y="2063138"/>
                  </a:lnTo>
                  <a:lnTo>
                    <a:pt x="237941" y="2050510"/>
                  </a:lnTo>
                  <a:lnTo>
                    <a:pt x="188286" y="2029933"/>
                  </a:lnTo>
                  <a:lnTo>
                    <a:pt x="142306" y="2001791"/>
                  </a:lnTo>
                  <a:lnTo>
                    <a:pt x="100926" y="1966468"/>
                  </a:lnTo>
                  <a:lnTo>
                    <a:pt x="65617" y="1925077"/>
                  </a:lnTo>
                  <a:lnTo>
                    <a:pt x="37485" y="1879089"/>
                  </a:lnTo>
                  <a:lnTo>
                    <a:pt x="16916" y="1829426"/>
                  </a:lnTo>
                  <a:lnTo>
                    <a:pt x="4293" y="1777008"/>
                  </a:lnTo>
                  <a:lnTo>
                    <a:pt x="0" y="1722754"/>
                  </a:lnTo>
                  <a:lnTo>
                    <a:pt x="0" y="344550"/>
                  </a:lnTo>
                  <a:close/>
                </a:path>
              </a:pathLst>
            </a:custGeom>
            <a:ln w="25400">
              <a:solidFill>
                <a:srgbClr val="003CAB"/>
              </a:solidFill>
            </a:ln>
          </p:spPr>
          <p:txBody>
            <a:bodyPr wrap="square" lIns="0" tIns="0" rIns="0" bIns="0" rtlCol="0"/>
            <a:lstStyle/>
            <a:p>
              <a:endParaRPr/>
            </a:p>
          </p:txBody>
        </p:sp>
      </p:grpSp>
      <p:grpSp>
        <p:nvGrpSpPr>
          <p:cNvPr id="5" name="object 5"/>
          <p:cNvGrpSpPr/>
          <p:nvPr/>
        </p:nvGrpSpPr>
        <p:grpSpPr>
          <a:xfrm>
            <a:off x="520700" y="3896614"/>
            <a:ext cx="8026400" cy="1907539"/>
            <a:chOff x="520700" y="3896614"/>
            <a:chExt cx="8026400" cy="1907539"/>
          </a:xfrm>
        </p:grpSpPr>
        <p:sp>
          <p:nvSpPr>
            <p:cNvPr id="6" name="object 6"/>
            <p:cNvSpPr/>
            <p:nvPr/>
          </p:nvSpPr>
          <p:spPr>
            <a:xfrm>
              <a:off x="533400" y="3909314"/>
              <a:ext cx="8001000" cy="188188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3400" y="3909314"/>
              <a:ext cx="8001000" cy="1882139"/>
            </a:xfrm>
            <a:custGeom>
              <a:avLst/>
              <a:gdLst/>
              <a:ahLst/>
              <a:cxnLst/>
              <a:rect l="l" t="t" r="r" b="b"/>
              <a:pathLst>
                <a:path w="8001000" h="1882139">
                  <a:moveTo>
                    <a:pt x="0" y="313563"/>
                  </a:moveTo>
                  <a:lnTo>
                    <a:pt x="4293" y="264203"/>
                  </a:lnTo>
                  <a:lnTo>
                    <a:pt x="16916" y="216508"/>
                  </a:lnTo>
                  <a:lnTo>
                    <a:pt x="37485" y="171318"/>
                  </a:lnTo>
                  <a:lnTo>
                    <a:pt x="65617" y="129475"/>
                  </a:lnTo>
                  <a:lnTo>
                    <a:pt x="100926" y="91821"/>
                  </a:lnTo>
                  <a:lnTo>
                    <a:pt x="142306" y="59692"/>
                  </a:lnTo>
                  <a:lnTo>
                    <a:pt x="188286" y="34097"/>
                  </a:lnTo>
                  <a:lnTo>
                    <a:pt x="237941" y="15386"/>
                  </a:lnTo>
                  <a:lnTo>
                    <a:pt x="290346" y="3904"/>
                  </a:lnTo>
                  <a:lnTo>
                    <a:pt x="344576" y="0"/>
                  </a:lnTo>
                  <a:lnTo>
                    <a:pt x="7656449" y="0"/>
                  </a:lnTo>
                  <a:lnTo>
                    <a:pt x="7710652" y="3904"/>
                  </a:lnTo>
                  <a:lnTo>
                    <a:pt x="7763057" y="15386"/>
                  </a:lnTo>
                  <a:lnTo>
                    <a:pt x="7812719" y="34097"/>
                  </a:lnTo>
                  <a:lnTo>
                    <a:pt x="7858693" y="59692"/>
                  </a:lnTo>
                  <a:lnTo>
                    <a:pt x="7900034" y="91821"/>
                  </a:lnTo>
                  <a:lnTo>
                    <a:pt x="7935358" y="129475"/>
                  </a:lnTo>
                  <a:lnTo>
                    <a:pt x="7963500" y="171318"/>
                  </a:lnTo>
                  <a:lnTo>
                    <a:pt x="7984077" y="216508"/>
                  </a:lnTo>
                  <a:lnTo>
                    <a:pt x="7996705" y="264203"/>
                  </a:lnTo>
                  <a:lnTo>
                    <a:pt x="8001000" y="313563"/>
                  </a:lnTo>
                  <a:lnTo>
                    <a:pt x="8001000" y="363748"/>
                  </a:lnTo>
                  <a:lnTo>
                    <a:pt x="8001000" y="413933"/>
                  </a:lnTo>
                  <a:lnTo>
                    <a:pt x="8001000" y="1568196"/>
                  </a:lnTo>
                  <a:lnTo>
                    <a:pt x="7996705" y="1617560"/>
                  </a:lnTo>
                  <a:lnTo>
                    <a:pt x="7984077" y="1665269"/>
                  </a:lnTo>
                  <a:lnTo>
                    <a:pt x="7963500" y="1710478"/>
                  </a:lnTo>
                  <a:lnTo>
                    <a:pt x="7935358" y="1752341"/>
                  </a:lnTo>
                  <a:lnTo>
                    <a:pt x="7900034" y="1790014"/>
                  </a:lnTo>
                  <a:lnTo>
                    <a:pt x="7858693" y="1822158"/>
                  </a:lnTo>
                  <a:lnTo>
                    <a:pt x="7812719" y="1847766"/>
                  </a:lnTo>
                  <a:lnTo>
                    <a:pt x="7763057" y="1866489"/>
                  </a:lnTo>
                  <a:lnTo>
                    <a:pt x="7710652" y="1877978"/>
                  </a:lnTo>
                  <a:lnTo>
                    <a:pt x="7656449" y="1881886"/>
                  </a:lnTo>
                  <a:lnTo>
                    <a:pt x="344576" y="1881886"/>
                  </a:lnTo>
                  <a:lnTo>
                    <a:pt x="290346" y="1877978"/>
                  </a:lnTo>
                  <a:lnTo>
                    <a:pt x="237941" y="1866489"/>
                  </a:lnTo>
                  <a:lnTo>
                    <a:pt x="188286" y="1847766"/>
                  </a:lnTo>
                  <a:lnTo>
                    <a:pt x="142306" y="1822158"/>
                  </a:lnTo>
                  <a:lnTo>
                    <a:pt x="100926" y="1790014"/>
                  </a:lnTo>
                  <a:lnTo>
                    <a:pt x="65617" y="1752341"/>
                  </a:lnTo>
                  <a:lnTo>
                    <a:pt x="37485" y="1710478"/>
                  </a:lnTo>
                  <a:lnTo>
                    <a:pt x="16916" y="1665269"/>
                  </a:lnTo>
                  <a:lnTo>
                    <a:pt x="4293" y="1617560"/>
                  </a:lnTo>
                  <a:lnTo>
                    <a:pt x="0" y="1568196"/>
                  </a:lnTo>
                  <a:lnTo>
                    <a:pt x="0" y="313563"/>
                  </a:lnTo>
                  <a:close/>
                </a:path>
              </a:pathLst>
            </a:custGeom>
            <a:ln w="25400">
              <a:solidFill>
                <a:srgbClr val="003CAB"/>
              </a:solidFill>
            </a:ln>
          </p:spPr>
          <p:txBody>
            <a:bodyPr wrap="square" lIns="0" tIns="0" rIns="0" bIns="0" rtlCol="0"/>
            <a:lstStyle/>
            <a:p>
              <a:endParaRPr/>
            </a:p>
          </p:txBody>
        </p:sp>
      </p:grpSp>
      <p:sp>
        <p:nvSpPr>
          <p:cNvPr id="8" name="object 8"/>
          <p:cNvSpPr txBox="1"/>
          <p:nvPr/>
        </p:nvSpPr>
        <p:spPr>
          <a:xfrm>
            <a:off x="759663" y="1928241"/>
            <a:ext cx="7549515" cy="3430904"/>
          </a:xfrm>
          <a:prstGeom prst="rect">
            <a:avLst/>
          </a:prstGeom>
        </p:spPr>
        <p:txBody>
          <a:bodyPr vert="horz" wrap="square" lIns="0" tIns="12065" rIns="0" bIns="0" rtlCol="0">
            <a:spAutoFit/>
          </a:bodyPr>
          <a:lstStyle/>
          <a:p>
            <a:pPr marL="12700" marR="5080" indent="153670">
              <a:lnSpc>
                <a:spcPct val="100000"/>
              </a:lnSpc>
              <a:spcBef>
                <a:spcPts val="95"/>
              </a:spcBef>
            </a:pPr>
            <a:r>
              <a:rPr sz="2200" spc="-10" dirty="0">
                <a:solidFill>
                  <a:srgbClr val="003185"/>
                </a:solidFill>
                <a:latin typeface="Arial"/>
                <a:cs typeface="Arial"/>
              </a:rPr>
              <a:t>Sự </a:t>
            </a:r>
            <a:r>
              <a:rPr sz="2200" spc="-5" dirty="0">
                <a:solidFill>
                  <a:srgbClr val="003185"/>
                </a:solidFill>
                <a:latin typeface="Arial"/>
                <a:cs typeface="Arial"/>
              </a:rPr>
              <a:t>thay đổi nhanh chóng </a:t>
            </a:r>
            <a:r>
              <a:rPr sz="2200" spc="-10" dirty="0">
                <a:solidFill>
                  <a:srgbClr val="003185"/>
                </a:solidFill>
                <a:latin typeface="Arial"/>
                <a:cs typeface="Arial"/>
              </a:rPr>
              <a:t>về </a:t>
            </a:r>
            <a:r>
              <a:rPr sz="2200" spc="-5" dirty="0">
                <a:solidFill>
                  <a:srgbClr val="003185"/>
                </a:solidFill>
                <a:latin typeface="Arial"/>
                <a:cs typeface="Arial"/>
              </a:rPr>
              <a:t>công nghệ </a:t>
            </a:r>
            <a:r>
              <a:rPr sz="2200" spc="-10" dirty="0">
                <a:solidFill>
                  <a:srgbClr val="003185"/>
                </a:solidFill>
                <a:latin typeface="Arial"/>
                <a:cs typeface="Arial"/>
              </a:rPr>
              <a:t>và </a:t>
            </a:r>
            <a:r>
              <a:rPr sz="2200" spc="-5" dirty="0">
                <a:solidFill>
                  <a:srgbClr val="003185"/>
                </a:solidFill>
                <a:latin typeface="Arial"/>
                <a:cs typeface="Arial"/>
              </a:rPr>
              <a:t>cạnh tranh trên  thế giới tác động đến cách nhận </a:t>
            </a:r>
            <a:r>
              <a:rPr sz="2200" dirty="0">
                <a:solidFill>
                  <a:srgbClr val="003185"/>
                </a:solidFill>
                <a:latin typeface="Arial"/>
                <a:cs typeface="Arial"/>
              </a:rPr>
              <a:t>thức, </a:t>
            </a:r>
            <a:r>
              <a:rPr sz="2200" spc="-5" dirty="0">
                <a:solidFill>
                  <a:srgbClr val="003185"/>
                </a:solidFill>
                <a:latin typeface="Arial"/>
                <a:cs typeface="Arial"/>
              </a:rPr>
              <a:t>suy nghĩ của chúng</a:t>
            </a:r>
            <a:r>
              <a:rPr sz="2200" spc="140" dirty="0">
                <a:solidFill>
                  <a:srgbClr val="003185"/>
                </a:solidFill>
                <a:latin typeface="Arial"/>
                <a:cs typeface="Arial"/>
              </a:rPr>
              <a:t> </a:t>
            </a:r>
            <a:r>
              <a:rPr sz="2200" spc="-5" dirty="0">
                <a:solidFill>
                  <a:srgbClr val="003185"/>
                </a:solidFill>
                <a:latin typeface="Arial"/>
                <a:cs typeface="Arial"/>
              </a:rPr>
              <a:t>ta</a:t>
            </a:r>
            <a:endParaRPr sz="2200">
              <a:latin typeface="Arial"/>
              <a:cs typeface="Arial"/>
            </a:endParaRPr>
          </a:p>
          <a:p>
            <a:pPr marL="21590" marR="13335" algn="ctr">
              <a:lnSpc>
                <a:spcPct val="100000"/>
              </a:lnSpc>
            </a:pPr>
            <a:r>
              <a:rPr sz="2200" spc="-10" dirty="0">
                <a:solidFill>
                  <a:srgbClr val="003185"/>
                </a:solidFill>
                <a:latin typeface="Arial"/>
                <a:cs typeface="Arial"/>
              </a:rPr>
              <a:t>về mọi </a:t>
            </a:r>
            <a:r>
              <a:rPr sz="2200" spc="-5" dirty="0">
                <a:solidFill>
                  <a:srgbClr val="003185"/>
                </a:solidFill>
                <a:latin typeface="Arial"/>
                <a:cs typeface="Arial"/>
              </a:rPr>
              <a:t>việc. Cần lưu ý Không phải lúc nào </a:t>
            </a:r>
            <a:r>
              <a:rPr sz="2200" dirty="0">
                <a:solidFill>
                  <a:srgbClr val="003185"/>
                </a:solidFill>
                <a:latin typeface="Arial"/>
                <a:cs typeface="Arial"/>
              </a:rPr>
              <a:t>cũng </a:t>
            </a:r>
            <a:r>
              <a:rPr sz="2200" spc="-5" dirty="0">
                <a:solidFill>
                  <a:srgbClr val="003185"/>
                </a:solidFill>
                <a:latin typeface="Arial"/>
                <a:cs typeface="Arial"/>
              </a:rPr>
              <a:t>tuân theo  quy luật thông thường </a:t>
            </a:r>
            <a:r>
              <a:rPr sz="2200" spc="-10" dirty="0">
                <a:solidFill>
                  <a:srgbClr val="003185"/>
                </a:solidFill>
                <a:latin typeface="Arial"/>
                <a:cs typeface="Arial"/>
              </a:rPr>
              <a:t>và Cần </a:t>
            </a:r>
            <a:r>
              <a:rPr sz="2200" spc="-5" dirty="0">
                <a:solidFill>
                  <a:srgbClr val="003185"/>
                </a:solidFill>
                <a:latin typeface="Arial"/>
                <a:cs typeface="Arial"/>
              </a:rPr>
              <a:t>phải </a:t>
            </a:r>
            <a:r>
              <a:rPr sz="2200" dirty="0">
                <a:solidFill>
                  <a:srgbClr val="003185"/>
                </a:solidFill>
                <a:latin typeface="Arial"/>
                <a:cs typeface="Arial"/>
              </a:rPr>
              <a:t>có </a:t>
            </a:r>
            <a:r>
              <a:rPr sz="2200" spc="-5" dirty="0">
                <a:solidFill>
                  <a:srgbClr val="003185"/>
                </a:solidFill>
                <a:latin typeface="Arial"/>
                <a:cs typeface="Arial"/>
              </a:rPr>
              <a:t>khả năng đáp ứng với  </a:t>
            </a:r>
            <a:r>
              <a:rPr sz="2200" dirty="0">
                <a:solidFill>
                  <a:srgbClr val="003185"/>
                </a:solidFill>
                <a:latin typeface="Arial"/>
                <a:cs typeface="Arial"/>
              </a:rPr>
              <a:t>sự </a:t>
            </a:r>
            <a:r>
              <a:rPr sz="2200" spc="-5" dirty="0">
                <a:solidFill>
                  <a:srgbClr val="003185"/>
                </a:solidFill>
                <a:latin typeface="Arial"/>
                <a:cs typeface="Arial"/>
              </a:rPr>
              <a:t>thay đổi </a:t>
            </a:r>
            <a:r>
              <a:rPr sz="2200" spc="-10" dirty="0">
                <a:solidFill>
                  <a:srgbClr val="003185"/>
                </a:solidFill>
                <a:latin typeface="Arial"/>
                <a:cs typeface="Arial"/>
              </a:rPr>
              <a:t>về </a:t>
            </a:r>
            <a:r>
              <a:rPr sz="2200" spc="-5" dirty="0">
                <a:solidFill>
                  <a:srgbClr val="003185"/>
                </a:solidFill>
                <a:latin typeface="Arial"/>
                <a:cs typeface="Arial"/>
              </a:rPr>
              <a:t>công nghệ cũng như yêu cầu </a:t>
            </a:r>
            <a:r>
              <a:rPr sz="2200" spc="-10" dirty="0">
                <a:solidFill>
                  <a:srgbClr val="003185"/>
                </a:solidFill>
                <a:latin typeface="Arial"/>
                <a:cs typeface="Arial"/>
              </a:rPr>
              <a:t>về </a:t>
            </a:r>
            <a:r>
              <a:rPr sz="2200" spc="-5" dirty="0">
                <a:solidFill>
                  <a:srgbClr val="003185"/>
                </a:solidFill>
                <a:latin typeface="Arial"/>
                <a:cs typeface="Arial"/>
              </a:rPr>
              <a:t>chuyển</a:t>
            </a:r>
            <a:r>
              <a:rPr sz="2200" spc="160" dirty="0">
                <a:solidFill>
                  <a:srgbClr val="003185"/>
                </a:solidFill>
                <a:latin typeface="Arial"/>
                <a:cs typeface="Arial"/>
              </a:rPr>
              <a:t> </a:t>
            </a:r>
            <a:r>
              <a:rPr sz="2200" spc="-5" dirty="0">
                <a:solidFill>
                  <a:srgbClr val="003185"/>
                </a:solidFill>
                <a:latin typeface="Arial"/>
                <a:cs typeface="Arial"/>
              </a:rPr>
              <a:t>đổi</a:t>
            </a:r>
            <a:endParaRPr sz="2200">
              <a:latin typeface="Arial"/>
              <a:cs typeface="Arial"/>
            </a:endParaRPr>
          </a:p>
          <a:p>
            <a:pPr>
              <a:lnSpc>
                <a:spcPct val="100000"/>
              </a:lnSpc>
            </a:pPr>
            <a:endParaRPr sz="2400">
              <a:latin typeface="Arial"/>
              <a:cs typeface="Arial"/>
            </a:endParaRPr>
          </a:p>
          <a:p>
            <a:pPr>
              <a:lnSpc>
                <a:spcPct val="100000"/>
              </a:lnSpc>
            </a:pPr>
            <a:endParaRPr sz="2550">
              <a:latin typeface="Arial"/>
              <a:cs typeface="Arial"/>
            </a:endParaRPr>
          </a:p>
          <a:p>
            <a:pPr marL="135890" marR="136525" algn="ctr">
              <a:lnSpc>
                <a:spcPct val="100000"/>
              </a:lnSpc>
            </a:pPr>
            <a:r>
              <a:rPr sz="2200" spc="-10" dirty="0">
                <a:solidFill>
                  <a:srgbClr val="003185"/>
                </a:solidFill>
                <a:latin typeface="Arial"/>
                <a:cs typeface="Arial"/>
              </a:rPr>
              <a:t>Các </a:t>
            </a:r>
            <a:r>
              <a:rPr sz="2200" spc="-5" dirty="0">
                <a:solidFill>
                  <a:srgbClr val="003185"/>
                </a:solidFill>
                <a:latin typeface="Arial"/>
                <a:cs typeface="Arial"/>
              </a:rPr>
              <a:t>tổ chức/doanh nghiệp luôn đánh giá cao những người  có khả năng và phương pháp thích ứng nhanh với những  thay </a:t>
            </a:r>
            <a:r>
              <a:rPr sz="2200" spc="-10" dirty="0">
                <a:solidFill>
                  <a:srgbClr val="003185"/>
                </a:solidFill>
                <a:latin typeface="Arial"/>
                <a:cs typeface="Arial"/>
              </a:rPr>
              <a:t>đổi </a:t>
            </a:r>
            <a:r>
              <a:rPr sz="2200" spc="-5" dirty="0">
                <a:solidFill>
                  <a:srgbClr val="003185"/>
                </a:solidFill>
                <a:latin typeface="Arial"/>
                <a:cs typeface="Arial"/>
              </a:rPr>
              <a:t>bên</a:t>
            </a:r>
            <a:r>
              <a:rPr sz="2200" spc="5" dirty="0">
                <a:solidFill>
                  <a:srgbClr val="003185"/>
                </a:solidFill>
                <a:latin typeface="Arial"/>
                <a:cs typeface="Arial"/>
              </a:rPr>
              <a:t> </a:t>
            </a:r>
            <a:r>
              <a:rPr sz="2200" spc="-5" dirty="0">
                <a:solidFill>
                  <a:srgbClr val="003185"/>
                </a:solidFill>
                <a:latin typeface="Arial"/>
                <a:cs typeface="Arial"/>
              </a:rPr>
              <a:t>ngoài</a:t>
            </a:r>
            <a:endParaRPr sz="2200">
              <a:latin typeface="Arial"/>
              <a:cs typeface="Arial"/>
            </a:endParaRPr>
          </a:p>
        </p:txBody>
      </p:sp>
      <p:sp>
        <p:nvSpPr>
          <p:cNvPr id="9" name="object 9"/>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10" name="object 10"/>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spc="-5" dirty="0">
                <a:latin typeface="Arial"/>
                <a:cs typeface="Arial"/>
              </a:rPr>
              <a:t>Đảm bảo </a:t>
            </a:r>
            <a:r>
              <a:rPr sz="3200" b="0" dirty="0">
                <a:latin typeface="Arial"/>
                <a:cs typeface="Arial"/>
              </a:rPr>
              <a:t>công việc </a:t>
            </a:r>
            <a:r>
              <a:rPr sz="3200" b="0" spc="-5" dirty="0">
                <a:latin typeface="Arial"/>
                <a:cs typeface="Arial"/>
              </a:rPr>
              <a:t>như </a:t>
            </a:r>
            <a:r>
              <a:rPr sz="3200" b="0" dirty="0">
                <a:latin typeface="Arial"/>
                <a:cs typeface="Arial"/>
              </a:rPr>
              <a:t>thế</a:t>
            </a:r>
            <a:r>
              <a:rPr sz="3200" b="0" spc="-80" dirty="0">
                <a:latin typeface="Arial"/>
                <a:cs typeface="Arial"/>
              </a:rPr>
              <a:t> </a:t>
            </a:r>
            <a:r>
              <a:rPr sz="3200" b="0" spc="-5" dirty="0">
                <a:latin typeface="Arial"/>
                <a:cs typeface="Arial"/>
              </a:rPr>
              <a:t>nào?</a:t>
            </a:r>
            <a:endParaRPr sz="3200">
              <a:latin typeface="Arial"/>
              <a:cs typeface="Arial"/>
            </a:endParaRP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17</a:t>
            </a:fld>
            <a:endParaRPr dirty="0"/>
          </a:p>
        </p:txBody>
      </p:sp>
    </p:spTree>
    <p:extLst>
      <p:ext uri="{BB962C8B-B14F-4D97-AF65-F5344CB8AC3E}">
        <p14:creationId xmlns:p14="http://schemas.microsoft.com/office/powerpoint/2010/main" val="110253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12065" rIns="0" bIns="0" rtlCol="0">
            <a:spAutoFit/>
          </a:bodyPr>
          <a:lstStyle/>
          <a:p>
            <a:pPr marL="91440" marR="116205">
              <a:lnSpc>
                <a:spcPts val="3840"/>
              </a:lnSpc>
              <a:spcBef>
                <a:spcPts val="95"/>
              </a:spcBef>
            </a:pPr>
            <a:r>
              <a:rPr sz="3200" b="0" dirty="0">
                <a:latin typeface="Arial"/>
                <a:cs typeface="Arial"/>
              </a:rPr>
              <a:t>MIS </a:t>
            </a:r>
            <a:r>
              <a:rPr sz="3200" b="0" spc="-5" dirty="0">
                <a:latin typeface="Arial"/>
                <a:cs typeface="Arial"/>
              </a:rPr>
              <a:t>giúp </a:t>
            </a:r>
            <a:r>
              <a:rPr sz="3200" b="0" dirty="0">
                <a:latin typeface="Arial"/>
                <a:cs typeface="Arial"/>
              </a:rPr>
              <a:t>các bạn có được kỹ </a:t>
            </a:r>
            <a:r>
              <a:rPr sz="3200" b="0" spc="-5" dirty="0">
                <a:latin typeface="Arial"/>
                <a:cs typeface="Arial"/>
              </a:rPr>
              <a:t>năng gì</a:t>
            </a:r>
            <a:r>
              <a:rPr sz="3200" b="0" spc="-155" dirty="0">
                <a:latin typeface="Arial"/>
                <a:cs typeface="Arial"/>
              </a:rPr>
              <a:t> </a:t>
            </a:r>
            <a:r>
              <a:rPr sz="3200" b="0" dirty="0">
                <a:latin typeface="Arial"/>
                <a:cs typeface="Arial"/>
              </a:rPr>
              <a:t>trong  công</a:t>
            </a:r>
            <a:r>
              <a:rPr sz="3200" b="0" spc="-25" dirty="0">
                <a:latin typeface="Arial"/>
                <a:cs typeface="Arial"/>
              </a:rPr>
              <a:t> </a:t>
            </a:r>
            <a:r>
              <a:rPr sz="3200" b="0" dirty="0">
                <a:latin typeface="Arial"/>
                <a:cs typeface="Arial"/>
              </a:rPr>
              <a:t>việc?</a:t>
            </a:r>
            <a:endParaRPr sz="3200">
              <a:latin typeface="Arial"/>
              <a:cs typeface="Arial"/>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18</a:t>
            </a:fld>
            <a:endParaRPr dirty="0"/>
          </a:p>
        </p:txBody>
      </p:sp>
      <p:graphicFrame>
        <p:nvGraphicFramePr>
          <p:cNvPr id="4" name="object 4"/>
          <p:cNvGraphicFramePr>
            <a:graphicFrameLocks noGrp="1"/>
          </p:cNvGraphicFramePr>
          <p:nvPr>
            <p:extLst>
              <p:ext uri="{D42A27DB-BD31-4B8C-83A1-F6EECF244321}">
                <p14:modId xmlns:p14="http://schemas.microsoft.com/office/powerpoint/2010/main" val="339199510"/>
              </p:ext>
            </p:extLst>
          </p:nvPr>
        </p:nvGraphicFramePr>
        <p:xfrm>
          <a:off x="527050" y="1776476"/>
          <a:ext cx="7999730" cy="4413186"/>
        </p:xfrm>
        <a:graphic>
          <a:graphicData uri="http://schemas.openxmlformats.org/drawingml/2006/table">
            <a:tbl>
              <a:tblPr firstRow="1" bandRow="1">
                <a:tableStyleId>{2D5ABB26-0587-4C30-8999-92F81FD0307C}</a:tableStyleId>
              </a:tblPr>
              <a:tblGrid>
                <a:gridCol w="2071370"/>
                <a:gridCol w="2854325"/>
                <a:gridCol w="3074035"/>
              </a:tblGrid>
              <a:tr h="420624">
                <a:tc>
                  <a:txBody>
                    <a:bodyPr/>
                    <a:lstStyle/>
                    <a:p>
                      <a:pPr algn="ctr">
                        <a:lnSpc>
                          <a:spcPct val="100000"/>
                        </a:lnSpc>
                        <a:spcBef>
                          <a:spcPts val="85"/>
                        </a:spcBef>
                      </a:pPr>
                      <a:r>
                        <a:rPr sz="2400" b="1" spc="-5" dirty="0">
                          <a:solidFill>
                            <a:srgbClr val="DDD200"/>
                          </a:solidFill>
                          <a:latin typeface="Arial"/>
                          <a:cs typeface="Arial"/>
                        </a:rPr>
                        <a:t>Kỹ</a:t>
                      </a:r>
                      <a:r>
                        <a:rPr sz="2400" b="1" spc="-15" dirty="0">
                          <a:solidFill>
                            <a:srgbClr val="DDD200"/>
                          </a:solidFill>
                          <a:latin typeface="Arial"/>
                          <a:cs typeface="Arial"/>
                        </a:rPr>
                        <a:t> </a:t>
                      </a:r>
                      <a:r>
                        <a:rPr sz="2400" b="1" spc="-5" dirty="0">
                          <a:solidFill>
                            <a:srgbClr val="DDD200"/>
                          </a:solidFill>
                          <a:latin typeface="Arial"/>
                          <a:cs typeface="Arial"/>
                        </a:rPr>
                        <a:t>năng</a:t>
                      </a:r>
                      <a:endParaRPr sz="2400" dirty="0">
                        <a:latin typeface="Arial"/>
                        <a:cs typeface="Arial"/>
                      </a:endParaRPr>
                    </a:p>
                  </a:txBody>
                  <a:tcPr marL="0" marR="0" marT="1079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algn="ctr">
                        <a:lnSpc>
                          <a:spcPct val="100000"/>
                        </a:lnSpc>
                        <a:spcBef>
                          <a:spcPts val="85"/>
                        </a:spcBef>
                      </a:pPr>
                      <a:r>
                        <a:rPr sz="2400" b="1" spc="-5" dirty="0">
                          <a:solidFill>
                            <a:srgbClr val="DDD200"/>
                          </a:solidFill>
                          <a:latin typeface="Arial"/>
                          <a:cs typeface="Arial"/>
                        </a:rPr>
                        <a:t>Ví</a:t>
                      </a:r>
                      <a:r>
                        <a:rPr sz="2400" b="1" spc="-15" dirty="0">
                          <a:solidFill>
                            <a:srgbClr val="DDD200"/>
                          </a:solidFill>
                          <a:latin typeface="Arial"/>
                          <a:cs typeface="Arial"/>
                        </a:rPr>
                        <a:t> </a:t>
                      </a:r>
                      <a:r>
                        <a:rPr sz="2400" b="1" spc="-5" dirty="0">
                          <a:solidFill>
                            <a:srgbClr val="DDD200"/>
                          </a:solidFill>
                          <a:latin typeface="Arial"/>
                          <a:cs typeface="Arial"/>
                        </a:rPr>
                        <a:t>dụ</a:t>
                      </a:r>
                      <a:endParaRPr sz="2400">
                        <a:latin typeface="Arial"/>
                        <a:cs typeface="Arial"/>
                      </a:endParaRPr>
                    </a:p>
                  </a:txBody>
                  <a:tcPr marL="0" marR="0" marT="1079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marL="98425">
                        <a:lnSpc>
                          <a:spcPct val="100000"/>
                        </a:lnSpc>
                        <a:spcBef>
                          <a:spcPts val="85"/>
                        </a:spcBef>
                      </a:pPr>
                      <a:r>
                        <a:rPr sz="2400" b="1" spc="-5" dirty="0" err="1">
                          <a:solidFill>
                            <a:srgbClr val="DDD200"/>
                          </a:solidFill>
                          <a:latin typeface="Arial"/>
                          <a:cs typeface="Arial"/>
                        </a:rPr>
                        <a:t>Vấn</a:t>
                      </a:r>
                      <a:r>
                        <a:rPr sz="2400" b="1" spc="-5" dirty="0">
                          <a:solidFill>
                            <a:srgbClr val="DDD200"/>
                          </a:solidFill>
                          <a:latin typeface="Arial"/>
                          <a:cs typeface="Arial"/>
                        </a:rPr>
                        <a:t> </a:t>
                      </a:r>
                      <a:r>
                        <a:rPr sz="2400" b="1" spc="-5" dirty="0" err="1" smtClean="0">
                          <a:solidFill>
                            <a:srgbClr val="DDD200"/>
                          </a:solidFill>
                          <a:latin typeface="Arial"/>
                          <a:cs typeface="Arial"/>
                        </a:rPr>
                        <a:t>đề</a:t>
                      </a:r>
                      <a:endParaRPr sz="2400" dirty="0">
                        <a:latin typeface="Arial"/>
                        <a:cs typeface="Arial"/>
                      </a:endParaRPr>
                    </a:p>
                  </a:txBody>
                  <a:tcPr marL="0" marR="0" marT="1079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r>
              <a:tr h="797687">
                <a:tc>
                  <a:txBody>
                    <a:bodyPr/>
                    <a:lstStyle/>
                    <a:p>
                      <a:pPr marL="451484" marR="443865" indent="124460">
                        <a:lnSpc>
                          <a:spcPct val="100000"/>
                        </a:lnSpc>
                        <a:spcBef>
                          <a:spcPts val="935"/>
                        </a:spcBef>
                      </a:pPr>
                      <a:r>
                        <a:rPr sz="1800" b="1" spc="-10" dirty="0">
                          <a:solidFill>
                            <a:srgbClr val="DDD200"/>
                          </a:solidFill>
                          <a:latin typeface="Arial"/>
                          <a:cs typeface="Arial"/>
                        </a:rPr>
                        <a:t>Abstract  </a:t>
                      </a:r>
                      <a:r>
                        <a:rPr sz="1800" b="1" dirty="0">
                          <a:solidFill>
                            <a:srgbClr val="DDD200"/>
                          </a:solidFill>
                          <a:latin typeface="Arial"/>
                          <a:cs typeface="Arial"/>
                        </a:rPr>
                        <a:t>R</a:t>
                      </a:r>
                      <a:r>
                        <a:rPr sz="1800" b="1" spc="-10" dirty="0">
                          <a:solidFill>
                            <a:srgbClr val="DDD200"/>
                          </a:solidFill>
                          <a:latin typeface="Arial"/>
                          <a:cs typeface="Arial"/>
                        </a:rPr>
                        <a:t>e</a:t>
                      </a:r>
                      <a:r>
                        <a:rPr sz="1800" b="1" dirty="0">
                          <a:solidFill>
                            <a:srgbClr val="DDD200"/>
                          </a:solidFill>
                          <a:latin typeface="Arial"/>
                          <a:cs typeface="Arial"/>
                        </a:rPr>
                        <a:t>a</a:t>
                      </a:r>
                      <a:r>
                        <a:rPr sz="1800" b="1" spc="-10" dirty="0">
                          <a:solidFill>
                            <a:srgbClr val="DDD200"/>
                          </a:solidFill>
                          <a:latin typeface="Arial"/>
                          <a:cs typeface="Arial"/>
                        </a:rPr>
                        <a:t>s</a:t>
                      </a:r>
                      <a:r>
                        <a:rPr sz="1800" b="1" dirty="0">
                          <a:solidFill>
                            <a:srgbClr val="DDD200"/>
                          </a:solidFill>
                          <a:latin typeface="Arial"/>
                          <a:cs typeface="Arial"/>
                        </a:rPr>
                        <a:t>o</a:t>
                      </a:r>
                      <a:r>
                        <a:rPr sz="1800" b="1" spc="5" dirty="0">
                          <a:solidFill>
                            <a:srgbClr val="DDD200"/>
                          </a:solidFill>
                          <a:latin typeface="Arial"/>
                          <a:cs typeface="Arial"/>
                        </a:rPr>
                        <a:t>n</a:t>
                      </a:r>
                      <a:r>
                        <a:rPr sz="1800" b="1" dirty="0">
                          <a:solidFill>
                            <a:srgbClr val="DDD200"/>
                          </a:solidFill>
                          <a:latin typeface="Arial"/>
                          <a:cs typeface="Arial"/>
                        </a:rPr>
                        <a:t>i</a:t>
                      </a:r>
                      <a:r>
                        <a:rPr sz="1800" b="1" spc="5" dirty="0">
                          <a:solidFill>
                            <a:srgbClr val="DDD200"/>
                          </a:solidFill>
                          <a:latin typeface="Arial"/>
                          <a:cs typeface="Arial"/>
                        </a:rPr>
                        <a:t>n</a:t>
                      </a:r>
                      <a:r>
                        <a:rPr sz="1800" b="1" dirty="0">
                          <a:solidFill>
                            <a:srgbClr val="DDD200"/>
                          </a:solidFill>
                          <a:latin typeface="Arial"/>
                          <a:cs typeface="Arial"/>
                        </a:rPr>
                        <a:t>g</a:t>
                      </a:r>
                      <a:endParaRPr sz="1800">
                        <a:latin typeface="Arial"/>
                        <a:cs typeface="Arial"/>
                      </a:endParaRPr>
                    </a:p>
                  </a:txBody>
                  <a:tcPr marL="0" marR="0" marT="11874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a:lnSpc>
                          <a:spcPct val="100000"/>
                        </a:lnSpc>
                        <a:spcBef>
                          <a:spcPts val="15"/>
                        </a:spcBef>
                      </a:pPr>
                      <a:endParaRPr sz="1850">
                        <a:latin typeface="Times New Roman"/>
                        <a:cs typeface="Times New Roman"/>
                      </a:endParaRPr>
                    </a:p>
                    <a:p>
                      <a:pPr marR="18415" algn="ctr">
                        <a:lnSpc>
                          <a:spcPct val="100000"/>
                        </a:lnSpc>
                      </a:pPr>
                      <a:r>
                        <a:rPr sz="1600" spc="-5" dirty="0">
                          <a:solidFill>
                            <a:srgbClr val="000308"/>
                          </a:solidFill>
                          <a:latin typeface="Arial"/>
                          <a:cs typeface="Arial"/>
                        </a:rPr>
                        <a:t>Thiết lập mô hình hoặc mô</a:t>
                      </a:r>
                      <a:r>
                        <a:rPr sz="1600" spc="30" dirty="0">
                          <a:solidFill>
                            <a:srgbClr val="000308"/>
                          </a:solidFill>
                          <a:latin typeface="Arial"/>
                          <a:cs typeface="Arial"/>
                        </a:rPr>
                        <a:t> </a:t>
                      </a:r>
                      <a:r>
                        <a:rPr sz="1600" spc="-5" dirty="0">
                          <a:solidFill>
                            <a:srgbClr val="000308"/>
                          </a:solidFill>
                          <a:latin typeface="Arial"/>
                          <a:cs typeface="Arial"/>
                        </a:rPr>
                        <a:t>tả.</a:t>
                      </a:r>
                      <a:endParaRPr sz="1600">
                        <a:latin typeface="Arial"/>
                        <a:cs typeface="Arial"/>
                      </a:endParaRPr>
                    </a:p>
                  </a:txBody>
                  <a:tcPr marL="0" marR="0" marT="190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c>
                  <a:txBody>
                    <a:bodyPr/>
                    <a:lstStyle/>
                    <a:p>
                      <a:pPr marL="69215" marR="119380">
                        <a:lnSpc>
                          <a:spcPct val="100000"/>
                        </a:lnSpc>
                        <a:spcBef>
                          <a:spcPts val="1185"/>
                        </a:spcBef>
                      </a:pPr>
                      <a:r>
                        <a:rPr sz="1600" spc="-5" dirty="0">
                          <a:solidFill>
                            <a:srgbClr val="000308"/>
                          </a:solidFill>
                          <a:latin typeface="Arial"/>
                          <a:cs typeface="Arial"/>
                        </a:rPr>
                        <a:t>Không </a:t>
                      </a:r>
                      <a:r>
                        <a:rPr sz="1600" dirty="0">
                          <a:solidFill>
                            <a:srgbClr val="000308"/>
                          </a:solidFill>
                          <a:latin typeface="Arial"/>
                          <a:cs typeface="Arial"/>
                        </a:rPr>
                        <a:t>có </a:t>
                      </a:r>
                      <a:r>
                        <a:rPr sz="1600" spc="-5" dirty="0">
                          <a:solidFill>
                            <a:srgbClr val="000308"/>
                          </a:solidFill>
                          <a:latin typeface="Arial"/>
                          <a:cs typeface="Arial"/>
                        </a:rPr>
                        <a:t>khả năng </a:t>
                      </a:r>
                      <a:r>
                        <a:rPr sz="1600" spc="-10" dirty="0">
                          <a:solidFill>
                            <a:srgbClr val="000308"/>
                          </a:solidFill>
                          <a:latin typeface="Arial"/>
                          <a:cs typeface="Arial"/>
                        </a:rPr>
                        <a:t>xây </a:t>
                      </a:r>
                      <a:r>
                        <a:rPr sz="1600" spc="-5" dirty="0">
                          <a:solidFill>
                            <a:srgbClr val="000308"/>
                          </a:solidFill>
                          <a:latin typeface="Arial"/>
                          <a:cs typeface="Arial"/>
                        </a:rPr>
                        <a:t>dựng  mô hình “vòng </a:t>
                      </a:r>
                      <a:r>
                        <a:rPr sz="1600" spc="-10" dirty="0">
                          <a:solidFill>
                            <a:srgbClr val="000308"/>
                          </a:solidFill>
                          <a:latin typeface="Arial"/>
                          <a:cs typeface="Arial"/>
                        </a:rPr>
                        <a:t>đời </a:t>
                      </a:r>
                      <a:r>
                        <a:rPr sz="1600" spc="-5" dirty="0">
                          <a:solidFill>
                            <a:srgbClr val="000308"/>
                          </a:solidFill>
                          <a:latin typeface="Arial"/>
                          <a:cs typeface="Arial"/>
                        </a:rPr>
                        <a:t>khách</a:t>
                      </a:r>
                      <a:r>
                        <a:rPr sz="1600" spc="-15" dirty="0">
                          <a:solidFill>
                            <a:srgbClr val="000308"/>
                          </a:solidFill>
                          <a:latin typeface="Arial"/>
                          <a:cs typeface="Arial"/>
                        </a:rPr>
                        <a:t> </a:t>
                      </a:r>
                      <a:r>
                        <a:rPr sz="1600" spc="-5" dirty="0">
                          <a:solidFill>
                            <a:srgbClr val="000308"/>
                          </a:solidFill>
                          <a:latin typeface="Arial"/>
                          <a:cs typeface="Arial"/>
                        </a:rPr>
                        <a:t>hàng”.</a:t>
                      </a:r>
                      <a:endParaRPr sz="1600">
                        <a:latin typeface="Arial"/>
                        <a:cs typeface="Arial"/>
                      </a:endParaRPr>
                    </a:p>
                  </a:txBody>
                  <a:tcPr marL="0" marR="0" marT="15049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r>
              <a:tr h="1065657">
                <a:tc>
                  <a:txBody>
                    <a:bodyPr/>
                    <a:lstStyle/>
                    <a:p>
                      <a:pPr>
                        <a:lnSpc>
                          <a:spcPct val="100000"/>
                        </a:lnSpc>
                        <a:spcBef>
                          <a:spcPts val="35"/>
                        </a:spcBef>
                      </a:pPr>
                      <a:endParaRPr sz="1700">
                        <a:latin typeface="Times New Roman"/>
                        <a:cs typeface="Times New Roman"/>
                      </a:endParaRPr>
                    </a:p>
                    <a:p>
                      <a:pPr marL="558165" marR="551180" indent="8890">
                        <a:lnSpc>
                          <a:spcPct val="100000"/>
                        </a:lnSpc>
                        <a:spcBef>
                          <a:spcPts val="5"/>
                        </a:spcBef>
                      </a:pPr>
                      <a:r>
                        <a:rPr sz="1800" b="1" dirty="0">
                          <a:solidFill>
                            <a:srgbClr val="DDD200"/>
                          </a:solidFill>
                          <a:latin typeface="Arial"/>
                          <a:cs typeface="Arial"/>
                        </a:rPr>
                        <a:t>S</a:t>
                      </a:r>
                      <a:r>
                        <a:rPr sz="1800" b="1" spc="-20" dirty="0">
                          <a:solidFill>
                            <a:srgbClr val="DDD200"/>
                          </a:solidFill>
                          <a:latin typeface="Arial"/>
                          <a:cs typeface="Arial"/>
                        </a:rPr>
                        <a:t>y</a:t>
                      </a:r>
                      <a:r>
                        <a:rPr sz="1800" b="1" dirty="0">
                          <a:solidFill>
                            <a:srgbClr val="DDD200"/>
                          </a:solidFill>
                          <a:latin typeface="Arial"/>
                          <a:cs typeface="Arial"/>
                        </a:rPr>
                        <a:t>st</a:t>
                      </a:r>
                      <a:r>
                        <a:rPr sz="1800" b="1" spc="-10" dirty="0">
                          <a:solidFill>
                            <a:srgbClr val="DDD200"/>
                          </a:solidFill>
                          <a:latin typeface="Arial"/>
                          <a:cs typeface="Arial"/>
                        </a:rPr>
                        <a:t>e</a:t>
                      </a:r>
                      <a:r>
                        <a:rPr sz="1800" b="1" dirty="0">
                          <a:solidFill>
                            <a:srgbClr val="DDD200"/>
                          </a:solidFill>
                          <a:latin typeface="Arial"/>
                          <a:cs typeface="Arial"/>
                        </a:rPr>
                        <a:t>ms  T</a:t>
                      </a:r>
                      <a:r>
                        <a:rPr sz="1800" b="1" spc="5" dirty="0">
                          <a:solidFill>
                            <a:srgbClr val="DDD200"/>
                          </a:solidFill>
                          <a:latin typeface="Arial"/>
                          <a:cs typeface="Arial"/>
                        </a:rPr>
                        <a:t>h</a:t>
                      </a:r>
                      <a:r>
                        <a:rPr sz="1800" b="1" dirty="0">
                          <a:solidFill>
                            <a:srgbClr val="DDD200"/>
                          </a:solidFill>
                          <a:latin typeface="Arial"/>
                          <a:cs typeface="Arial"/>
                        </a:rPr>
                        <a:t>i</a:t>
                      </a:r>
                      <a:r>
                        <a:rPr sz="1800" b="1" spc="5" dirty="0">
                          <a:solidFill>
                            <a:srgbClr val="DDD200"/>
                          </a:solidFill>
                          <a:latin typeface="Arial"/>
                          <a:cs typeface="Arial"/>
                        </a:rPr>
                        <a:t>n</a:t>
                      </a:r>
                      <a:r>
                        <a:rPr sz="1800" b="1" dirty="0">
                          <a:solidFill>
                            <a:srgbClr val="DDD200"/>
                          </a:solidFill>
                          <a:latin typeface="Arial"/>
                          <a:cs typeface="Arial"/>
                        </a:rPr>
                        <a:t>king</a:t>
                      </a:r>
                      <a:endParaRPr sz="1800">
                        <a:latin typeface="Arial"/>
                        <a:cs typeface="Arial"/>
                      </a:endParaRPr>
                    </a:p>
                  </a:txBody>
                  <a:tcPr marL="0" marR="0" marT="444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marL="68580" marR="111760">
                        <a:lnSpc>
                          <a:spcPct val="100000"/>
                        </a:lnSpc>
                        <a:spcBef>
                          <a:spcPts val="320"/>
                        </a:spcBef>
                      </a:pPr>
                      <a:r>
                        <a:rPr sz="1600" spc="-10" dirty="0">
                          <a:solidFill>
                            <a:srgbClr val="000308"/>
                          </a:solidFill>
                          <a:latin typeface="Arial"/>
                          <a:cs typeface="Arial"/>
                        </a:rPr>
                        <a:t>Các </a:t>
                      </a:r>
                      <a:r>
                        <a:rPr sz="1600" spc="-5" dirty="0">
                          <a:solidFill>
                            <a:srgbClr val="000308"/>
                          </a:solidFill>
                          <a:latin typeface="Arial"/>
                          <a:cs typeface="Arial"/>
                        </a:rPr>
                        <a:t>thành phần của hệ thống  </a:t>
                      </a:r>
                      <a:r>
                        <a:rPr sz="1600" dirty="0">
                          <a:solidFill>
                            <a:srgbClr val="000308"/>
                          </a:solidFill>
                          <a:latin typeface="Arial"/>
                          <a:cs typeface="Arial"/>
                        </a:rPr>
                        <a:t>và </a:t>
                      </a:r>
                      <a:r>
                        <a:rPr sz="1600" spc="-5" dirty="0">
                          <a:solidFill>
                            <a:srgbClr val="000308"/>
                          </a:solidFill>
                          <a:latin typeface="Arial"/>
                          <a:cs typeface="Arial"/>
                        </a:rPr>
                        <a:t>chỉ ra mối quan hệ</a:t>
                      </a:r>
                      <a:r>
                        <a:rPr sz="1600" spc="20" dirty="0">
                          <a:solidFill>
                            <a:srgbClr val="000308"/>
                          </a:solidFill>
                          <a:latin typeface="Arial"/>
                          <a:cs typeface="Arial"/>
                        </a:rPr>
                        <a:t> </a:t>
                      </a:r>
                      <a:r>
                        <a:rPr sz="1600" spc="-10" dirty="0">
                          <a:solidFill>
                            <a:srgbClr val="000308"/>
                          </a:solidFill>
                          <a:latin typeface="Arial"/>
                          <a:cs typeface="Arial"/>
                        </a:rPr>
                        <a:t>giữa</a:t>
                      </a:r>
                      <a:endParaRPr sz="1600">
                        <a:latin typeface="Arial"/>
                        <a:cs typeface="Arial"/>
                      </a:endParaRPr>
                    </a:p>
                    <a:p>
                      <a:pPr marL="68580">
                        <a:lnSpc>
                          <a:spcPct val="100000"/>
                        </a:lnSpc>
                      </a:pPr>
                      <a:r>
                        <a:rPr sz="1600" spc="-5" dirty="0">
                          <a:solidFill>
                            <a:srgbClr val="000308"/>
                          </a:solidFill>
                          <a:latin typeface="Arial"/>
                          <a:cs typeface="Arial"/>
                        </a:rPr>
                        <a:t>đầu vào </a:t>
                      </a:r>
                      <a:r>
                        <a:rPr sz="1600" dirty="0">
                          <a:solidFill>
                            <a:srgbClr val="000308"/>
                          </a:solidFill>
                          <a:latin typeface="Arial"/>
                          <a:cs typeface="Arial"/>
                        </a:rPr>
                        <a:t>và </a:t>
                      </a:r>
                      <a:r>
                        <a:rPr sz="1600" spc="-5" dirty="0">
                          <a:solidFill>
                            <a:srgbClr val="000308"/>
                          </a:solidFill>
                          <a:latin typeface="Arial"/>
                          <a:cs typeface="Arial"/>
                        </a:rPr>
                        <a:t>đầu ra của</a:t>
                      </a:r>
                      <a:r>
                        <a:rPr sz="1600" spc="5" dirty="0">
                          <a:solidFill>
                            <a:srgbClr val="000308"/>
                          </a:solidFill>
                          <a:latin typeface="Arial"/>
                          <a:cs typeface="Arial"/>
                        </a:rPr>
                        <a:t> </a:t>
                      </a:r>
                      <a:r>
                        <a:rPr sz="1600" spc="-5" dirty="0">
                          <a:solidFill>
                            <a:srgbClr val="000308"/>
                          </a:solidFill>
                          <a:latin typeface="Arial"/>
                          <a:cs typeface="Arial"/>
                        </a:rPr>
                        <a:t>hệ</a:t>
                      </a:r>
                      <a:endParaRPr sz="1600">
                        <a:latin typeface="Arial"/>
                        <a:cs typeface="Arial"/>
                      </a:endParaRPr>
                    </a:p>
                    <a:p>
                      <a:pPr marL="68580">
                        <a:lnSpc>
                          <a:spcPct val="100000"/>
                        </a:lnSpc>
                      </a:pPr>
                      <a:r>
                        <a:rPr sz="1600" spc="-10" dirty="0">
                          <a:solidFill>
                            <a:srgbClr val="000308"/>
                          </a:solidFill>
                          <a:latin typeface="Arial"/>
                          <a:cs typeface="Arial"/>
                        </a:rPr>
                        <a:t>thống</a:t>
                      </a:r>
                      <a:endParaRPr sz="1600">
                        <a:latin typeface="Arial"/>
                        <a:cs typeface="Arial"/>
                      </a:endParaRPr>
                    </a:p>
                  </a:txBody>
                  <a:tcPr marL="0" marR="0" marT="40640"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c>
                  <a:txBody>
                    <a:bodyPr/>
                    <a:lstStyle/>
                    <a:p>
                      <a:pPr marL="69215" marR="488315" algn="just">
                        <a:lnSpc>
                          <a:spcPct val="100000"/>
                        </a:lnSpc>
                        <a:spcBef>
                          <a:spcPts val="1280"/>
                        </a:spcBef>
                      </a:pPr>
                      <a:r>
                        <a:rPr sz="1600" spc="-10" dirty="0">
                          <a:solidFill>
                            <a:srgbClr val="000308"/>
                          </a:solidFill>
                          <a:latin typeface="Arial"/>
                          <a:cs typeface="Arial"/>
                        </a:rPr>
                        <a:t>Nhầm </a:t>
                      </a:r>
                      <a:r>
                        <a:rPr sz="1600" spc="-5" dirty="0">
                          <a:solidFill>
                            <a:srgbClr val="000308"/>
                          </a:solidFill>
                          <a:latin typeface="Arial"/>
                          <a:cs typeface="Arial"/>
                        </a:rPr>
                        <a:t>lẫn mối quan hệ giữa  khách hàng với hệ thống tài  khoản khách</a:t>
                      </a:r>
                      <a:r>
                        <a:rPr sz="1600" spc="-10" dirty="0">
                          <a:solidFill>
                            <a:srgbClr val="000308"/>
                          </a:solidFill>
                          <a:latin typeface="Arial"/>
                          <a:cs typeface="Arial"/>
                        </a:rPr>
                        <a:t> </a:t>
                      </a:r>
                      <a:r>
                        <a:rPr sz="1600" spc="-5" dirty="0">
                          <a:solidFill>
                            <a:srgbClr val="000308"/>
                          </a:solidFill>
                          <a:latin typeface="Arial"/>
                          <a:cs typeface="Arial"/>
                        </a:rPr>
                        <a:t>hàng</a:t>
                      </a:r>
                      <a:endParaRPr sz="1600" dirty="0">
                        <a:latin typeface="Arial"/>
                        <a:cs typeface="Arial"/>
                      </a:endParaRPr>
                    </a:p>
                  </a:txBody>
                  <a:tcPr marL="0" marR="0" marT="162560"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r>
              <a:tr h="1063625">
                <a:tc>
                  <a:txBody>
                    <a:bodyPr/>
                    <a:lstStyle/>
                    <a:p>
                      <a:pPr>
                        <a:lnSpc>
                          <a:spcPct val="100000"/>
                        </a:lnSpc>
                        <a:spcBef>
                          <a:spcPts val="20"/>
                        </a:spcBef>
                      </a:pPr>
                      <a:endParaRPr sz="2650">
                        <a:latin typeface="Times New Roman"/>
                        <a:cs typeface="Times New Roman"/>
                      </a:endParaRPr>
                    </a:p>
                    <a:p>
                      <a:pPr algn="ctr">
                        <a:lnSpc>
                          <a:spcPct val="100000"/>
                        </a:lnSpc>
                      </a:pPr>
                      <a:r>
                        <a:rPr sz="1800" b="1" spc="-5" dirty="0">
                          <a:solidFill>
                            <a:srgbClr val="DDD200"/>
                          </a:solidFill>
                          <a:latin typeface="Arial"/>
                          <a:cs typeface="Arial"/>
                        </a:rPr>
                        <a:t>Collaboration</a:t>
                      </a:r>
                      <a:endParaRPr sz="1800">
                        <a:latin typeface="Arial"/>
                        <a:cs typeface="Arial"/>
                      </a:endParaRPr>
                    </a:p>
                  </a:txBody>
                  <a:tcPr marL="0" marR="0" marT="2540"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marL="68580" marR="106045">
                        <a:lnSpc>
                          <a:spcPct val="100000"/>
                        </a:lnSpc>
                        <a:spcBef>
                          <a:spcPts val="315"/>
                        </a:spcBef>
                      </a:pPr>
                      <a:r>
                        <a:rPr sz="1600" spc="-5" dirty="0">
                          <a:solidFill>
                            <a:srgbClr val="000308"/>
                          </a:solidFill>
                          <a:latin typeface="Arial"/>
                          <a:cs typeface="Arial"/>
                        </a:rPr>
                        <a:t>Phát triển ý tưởng và lên kế  hoạch với </a:t>
                      </a:r>
                      <a:r>
                        <a:rPr sz="1600" spc="-10" dirty="0">
                          <a:solidFill>
                            <a:srgbClr val="000308"/>
                          </a:solidFill>
                          <a:latin typeface="Arial"/>
                          <a:cs typeface="Arial"/>
                        </a:rPr>
                        <a:t>những người </a:t>
                      </a:r>
                      <a:r>
                        <a:rPr sz="1600" spc="-5" dirty="0">
                          <a:solidFill>
                            <a:srgbClr val="000308"/>
                          </a:solidFill>
                          <a:latin typeface="Arial"/>
                          <a:cs typeface="Arial"/>
                        </a:rPr>
                        <a:t>khác.  </a:t>
                      </a:r>
                      <a:r>
                        <a:rPr sz="1600" spc="-10" dirty="0">
                          <a:solidFill>
                            <a:srgbClr val="000308"/>
                          </a:solidFill>
                          <a:latin typeface="Arial"/>
                          <a:cs typeface="Arial"/>
                        </a:rPr>
                        <a:t>Cung </a:t>
                      </a:r>
                      <a:r>
                        <a:rPr sz="1600" spc="-5" dirty="0">
                          <a:solidFill>
                            <a:srgbClr val="000308"/>
                          </a:solidFill>
                          <a:latin typeface="Arial"/>
                          <a:cs typeface="Arial"/>
                        </a:rPr>
                        <a:t>cấp </a:t>
                      </a:r>
                      <a:r>
                        <a:rPr sz="1600" dirty="0">
                          <a:solidFill>
                            <a:srgbClr val="000308"/>
                          </a:solidFill>
                          <a:latin typeface="Arial"/>
                          <a:cs typeface="Arial"/>
                        </a:rPr>
                        <a:t>và </a:t>
                      </a:r>
                      <a:r>
                        <a:rPr sz="1600" spc="-10" dirty="0">
                          <a:solidFill>
                            <a:srgbClr val="000308"/>
                          </a:solidFill>
                          <a:latin typeface="Arial"/>
                          <a:cs typeface="Arial"/>
                        </a:rPr>
                        <a:t>nhận </a:t>
                      </a:r>
                      <a:r>
                        <a:rPr sz="1600" spc="-5" dirty="0">
                          <a:solidFill>
                            <a:srgbClr val="000308"/>
                          </a:solidFill>
                          <a:latin typeface="Arial"/>
                          <a:cs typeface="Arial"/>
                        </a:rPr>
                        <a:t>các phản  </a:t>
                      </a:r>
                      <a:r>
                        <a:rPr sz="1600" spc="-10" dirty="0">
                          <a:solidFill>
                            <a:srgbClr val="000308"/>
                          </a:solidFill>
                          <a:latin typeface="Arial"/>
                          <a:cs typeface="Arial"/>
                        </a:rPr>
                        <a:t>hồi quan</a:t>
                      </a:r>
                      <a:r>
                        <a:rPr sz="1600" dirty="0">
                          <a:solidFill>
                            <a:srgbClr val="000308"/>
                          </a:solidFill>
                          <a:latin typeface="Arial"/>
                          <a:cs typeface="Arial"/>
                        </a:rPr>
                        <a:t> </a:t>
                      </a:r>
                      <a:r>
                        <a:rPr sz="1600" spc="-5" dirty="0">
                          <a:solidFill>
                            <a:srgbClr val="000308"/>
                          </a:solidFill>
                          <a:latin typeface="Arial"/>
                          <a:cs typeface="Arial"/>
                        </a:rPr>
                        <a:t>trọng.</a:t>
                      </a:r>
                      <a:endParaRPr sz="1600">
                        <a:latin typeface="Arial"/>
                        <a:cs typeface="Arial"/>
                      </a:endParaRPr>
                    </a:p>
                  </a:txBody>
                  <a:tcPr marL="0" marR="0" marT="4000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c>
                  <a:txBody>
                    <a:bodyPr/>
                    <a:lstStyle/>
                    <a:p>
                      <a:pPr marL="69215" marR="60960">
                        <a:lnSpc>
                          <a:spcPct val="100000"/>
                        </a:lnSpc>
                        <a:spcBef>
                          <a:spcPts val="1275"/>
                        </a:spcBef>
                      </a:pPr>
                      <a:r>
                        <a:rPr sz="1600" spc="-5" dirty="0">
                          <a:solidFill>
                            <a:srgbClr val="000308"/>
                          </a:solidFill>
                          <a:latin typeface="Arial"/>
                          <a:cs typeface="Arial"/>
                        </a:rPr>
                        <a:t>Không muốn làm việc với những  </a:t>
                      </a:r>
                      <a:r>
                        <a:rPr sz="1600" spc="-10" dirty="0">
                          <a:solidFill>
                            <a:srgbClr val="000308"/>
                          </a:solidFill>
                          <a:latin typeface="Arial"/>
                          <a:cs typeface="Arial"/>
                        </a:rPr>
                        <a:t>người </a:t>
                      </a:r>
                      <a:r>
                        <a:rPr sz="1600" spc="-5" dirty="0">
                          <a:solidFill>
                            <a:srgbClr val="000308"/>
                          </a:solidFill>
                          <a:latin typeface="Arial"/>
                          <a:cs typeface="Arial"/>
                        </a:rPr>
                        <a:t>khác theo tiến độ công  việc</a:t>
                      </a:r>
                      <a:endParaRPr sz="1600">
                        <a:latin typeface="Arial"/>
                        <a:cs typeface="Arial"/>
                      </a:endParaRPr>
                    </a:p>
                  </a:txBody>
                  <a:tcPr marL="0" marR="0" marT="16192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r>
              <a:tr h="1065593">
                <a:tc>
                  <a:txBody>
                    <a:bodyPr/>
                    <a:lstStyle/>
                    <a:p>
                      <a:pPr>
                        <a:lnSpc>
                          <a:spcPct val="100000"/>
                        </a:lnSpc>
                        <a:spcBef>
                          <a:spcPts val="40"/>
                        </a:spcBef>
                      </a:pPr>
                      <a:endParaRPr sz="1700">
                        <a:latin typeface="Times New Roman"/>
                        <a:cs typeface="Times New Roman"/>
                      </a:endParaRPr>
                    </a:p>
                    <a:p>
                      <a:pPr marL="413384" marR="406400" indent="132080">
                        <a:lnSpc>
                          <a:spcPct val="100000"/>
                        </a:lnSpc>
                      </a:pPr>
                      <a:r>
                        <a:rPr sz="1800" b="1" spc="-10" dirty="0">
                          <a:solidFill>
                            <a:srgbClr val="DDD200"/>
                          </a:solidFill>
                          <a:latin typeface="Arial"/>
                          <a:cs typeface="Arial"/>
                        </a:rPr>
                        <a:t>Ability </a:t>
                      </a:r>
                      <a:r>
                        <a:rPr sz="1800" b="1" dirty="0">
                          <a:solidFill>
                            <a:srgbClr val="DDD200"/>
                          </a:solidFill>
                          <a:latin typeface="Arial"/>
                          <a:cs typeface="Arial"/>
                        </a:rPr>
                        <a:t>to  E</a:t>
                      </a:r>
                      <a:r>
                        <a:rPr sz="1800" b="1" spc="-10" dirty="0">
                          <a:solidFill>
                            <a:srgbClr val="DDD200"/>
                          </a:solidFill>
                          <a:latin typeface="Arial"/>
                          <a:cs typeface="Arial"/>
                        </a:rPr>
                        <a:t>x</a:t>
                      </a:r>
                      <a:r>
                        <a:rPr sz="1800" b="1" dirty="0">
                          <a:solidFill>
                            <a:srgbClr val="DDD200"/>
                          </a:solidFill>
                          <a:latin typeface="Arial"/>
                          <a:cs typeface="Arial"/>
                        </a:rPr>
                        <a:t>peri</a:t>
                      </a:r>
                      <a:r>
                        <a:rPr sz="1800" b="1" spc="-10" dirty="0">
                          <a:solidFill>
                            <a:srgbClr val="DDD200"/>
                          </a:solidFill>
                          <a:latin typeface="Arial"/>
                          <a:cs typeface="Arial"/>
                        </a:rPr>
                        <a:t>m</a:t>
                      </a:r>
                      <a:r>
                        <a:rPr sz="1800" b="1" dirty="0">
                          <a:solidFill>
                            <a:srgbClr val="DDD200"/>
                          </a:solidFill>
                          <a:latin typeface="Arial"/>
                          <a:cs typeface="Arial"/>
                        </a:rPr>
                        <a:t>ent</a:t>
                      </a:r>
                      <a:endParaRPr sz="1800">
                        <a:latin typeface="Arial"/>
                        <a:cs typeface="Arial"/>
                      </a:endParaRPr>
                    </a:p>
                  </a:txBody>
                  <a:tcPr marL="0" marR="0" marT="5080"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0461FF"/>
                    </a:solidFill>
                  </a:tcPr>
                </a:tc>
                <a:tc>
                  <a:txBody>
                    <a:bodyPr/>
                    <a:lstStyle/>
                    <a:p>
                      <a:pPr marL="68580" marR="154940">
                        <a:lnSpc>
                          <a:spcPct val="100000"/>
                        </a:lnSpc>
                        <a:spcBef>
                          <a:spcPts val="1285"/>
                        </a:spcBef>
                      </a:pPr>
                      <a:r>
                        <a:rPr sz="1600" spc="-5" dirty="0">
                          <a:solidFill>
                            <a:srgbClr val="000308"/>
                          </a:solidFill>
                          <a:latin typeface="Arial"/>
                          <a:cs typeface="Arial"/>
                        </a:rPr>
                        <a:t>Tạo và kiểm tra các lựa </a:t>
                      </a:r>
                      <a:r>
                        <a:rPr sz="1600" spc="-10" dirty="0">
                          <a:solidFill>
                            <a:srgbClr val="000308"/>
                          </a:solidFill>
                          <a:latin typeface="Arial"/>
                          <a:cs typeface="Arial"/>
                        </a:rPr>
                        <a:t>chọn  </a:t>
                      </a:r>
                      <a:r>
                        <a:rPr sz="1600" spc="-5" dirty="0">
                          <a:solidFill>
                            <a:srgbClr val="000308"/>
                          </a:solidFill>
                          <a:latin typeface="Arial"/>
                          <a:cs typeface="Arial"/>
                        </a:rPr>
                        <a:t>mới, phù </a:t>
                      </a:r>
                      <a:r>
                        <a:rPr sz="1600" spc="-10" dirty="0">
                          <a:solidFill>
                            <a:srgbClr val="000308"/>
                          </a:solidFill>
                          <a:latin typeface="Arial"/>
                          <a:cs typeface="Arial"/>
                        </a:rPr>
                        <a:t>hợp </a:t>
                      </a:r>
                      <a:r>
                        <a:rPr sz="1600" spc="-5" dirty="0">
                          <a:solidFill>
                            <a:srgbClr val="000308"/>
                          </a:solidFill>
                          <a:latin typeface="Arial"/>
                          <a:cs typeface="Arial"/>
                        </a:rPr>
                        <a:t>với nguồn lực  sẵn</a:t>
                      </a:r>
                      <a:r>
                        <a:rPr sz="1600" spc="-10" dirty="0">
                          <a:solidFill>
                            <a:srgbClr val="000308"/>
                          </a:solidFill>
                          <a:latin typeface="Arial"/>
                          <a:cs typeface="Arial"/>
                        </a:rPr>
                        <a:t> </a:t>
                      </a:r>
                      <a:r>
                        <a:rPr sz="1600" dirty="0">
                          <a:solidFill>
                            <a:srgbClr val="000308"/>
                          </a:solidFill>
                          <a:latin typeface="Arial"/>
                          <a:cs typeface="Arial"/>
                        </a:rPr>
                        <a:t>có</a:t>
                      </a:r>
                      <a:endParaRPr sz="1600">
                        <a:latin typeface="Arial"/>
                        <a:cs typeface="Arial"/>
                      </a:endParaRPr>
                    </a:p>
                  </a:txBody>
                  <a:tcPr marL="0" marR="0" marT="163195"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c>
                  <a:txBody>
                    <a:bodyPr/>
                    <a:lstStyle/>
                    <a:p>
                      <a:pPr>
                        <a:lnSpc>
                          <a:spcPct val="100000"/>
                        </a:lnSpc>
                      </a:pPr>
                      <a:endParaRPr sz="1950">
                        <a:latin typeface="Times New Roman"/>
                        <a:cs typeface="Times New Roman"/>
                      </a:endParaRPr>
                    </a:p>
                    <a:p>
                      <a:pPr marL="69215">
                        <a:lnSpc>
                          <a:spcPct val="100000"/>
                        </a:lnSpc>
                        <a:spcBef>
                          <a:spcPts val="5"/>
                        </a:spcBef>
                      </a:pPr>
                      <a:r>
                        <a:rPr sz="1600" spc="-5" dirty="0">
                          <a:solidFill>
                            <a:srgbClr val="000308"/>
                          </a:solidFill>
                          <a:latin typeface="Arial"/>
                          <a:cs typeface="Arial"/>
                        </a:rPr>
                        <a:t>Sợ thất bại khi thảo luận về</a:t>
                      </a:r>
                      <a:r>
                        <a:rPr sz="1600" dirty="0">
                          <a:solidFill>
                            <a:srgbClr val="000308"/>
                          </a:solidFill>
                          <a:latin typeface="Arial"/>
                          <a:cs typeface="Arial"/>
                        </a:rPr>
                        <a:t> </a:t>
                      </a:r>
                      <a:r>
                        <a:rPr sz="1600" spc="-5" dirty="0">
                          <a:solidFill>
                            <a:srgbClr val="000308"/>
                          </a:solidFill>
                          <a:latin typeface="Arial"/>
                          <a:cs typeface="Arial"/>
                        </a:rPr>
                        <a:t>ý</a:t>
                      </a:r>
                      <a:endParaRPr sz="1600">
                        <a:latin typeface="Arial"/>
                        <a:cs typeface="Arial"/>
                      </a:endParaRPr>
                    </a:p>
                    <a:p>
                      <a:pPr marL="69215">
                        <a:lnSpc>
                          <a:spcPct val="100000"/>
                        </a:lnSpc>
                      </a:pPr>
                      <a:r>
                        <a:rPr sz="1600" spc="-5" dirty="0">
                          <a:solidFill>
                            <a:srgbClr val="000308"/>
                          </a:solidFill>
                          <a:latin typeface="Arial"/>
                          <a:cs typeface="Arial"/>
                        </a:rPr>
                        <a:t>tưởng</a:t>
                      </a:r>
                      <a:r>
                        <a:rPr sz="1600" spc="15" dirty="0">
                          <a:solidFill>
                            <a:srgbClr val="000308"/>
                          </a:solidFill>
                          <a:latin typeface="Arial"/>
                          <a:cs typeface="Arial"/>
                        </a:rPr>
                        <a:t> </a:t>
                      </a:r>
                      <a:r>
                        <a:rPr sz="1600" spc="-5" dirty="0">
                          <a:solidFill>
                            <a:srgbClr val="000308"/>
                          </a:solidFill>
                          <a:latin typeface="Arial"/>
                          <a:cs typeface="Arial"/>
                        </a:rPr>
                        <a:t>mới</a:t>
                      </a:r>
                      <a:endParaRPr sz="1600">
                        <a:latin typeface="Arial"/>
                        <a:cs typeface="Arial"/>
                      </a:endParaRPr>
                    </a:p>
                  </a:txBody>
                  <a:tcPr marL="0" marR="0" marT="0" marB="0">
                    <a:lnL w="12700">
                      <a:solidFill>
                        <a:srgbClr val="D7D7D7"/>
                      </a:solidFill>
                      <a:prstDash val="solid"/>
                    </a:lnL>
                    <a:lnR w="12700">
                      <a:solidFill>
                        <a:srgbClr val="D7D7D7"/>
                      </a:solidFill>
                      <a:prstDash val="solid"/>
                    </a:lnR>
                    <a:lnT w="12700">
                      <a:solidFill>
                        <a:srgbClr val="D7D7D7"/>
                      </a:solidFill>
                      <a:prstDash val="solid"/>
                    </a:lnT>
                    <a:lnB w="12700">
                      <a:solidFill>
                        <a:srgbClr val="D7D7D7"/>
                      </a:solidFill>
                      <a:prstDash val="solid"/>
                    </a:lnB>
                    <a:solidFill>
                      <a:srgbClr val="F8F8F8"/>
                    </a:solidFill>
                  </a:tcPr>
                </a:tc>
              </a:tr>
            </a:tbl>
          </a:graphicData>
        </a:graphic>
      </p:graphicFrame>
    </p:spTree>
    <p:extLst>
      <p:ext uri="{BB962C8B-B14F-4D97-AF65-F5344CB8AC3E}">
        <p14:creationId xmlns:p14="http://schemas.microsoft.com/office/powerpoint/2010/main" val="3204060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500633" y="464820"/>
            <a:ext cx="8001000" cy="499496"/>
          </a:xfrm>
          <a:prstGeom prst="rect">
            <a:avLst/>
          </a:prstGeom>
          <a:ln w="9525">
            <a:solidFill>
              <a:srgbClr val="000308"/>
            </a:solidFill>
          </a:ln>
        </p:spPr>
        <p:txBody>
          <a:bodyPr vert="horz" wrap="square" lIns="0" tIns="12065" rIns="0" bIns="0" rtlCol="0">
            <a:spAutoFit/>
          </a:bodyPr>
          <a:lstStyle/>
          <a:p>
            <a:pPr marL="91440" marR="120014">
              <a:lnSpc>
                <a:spcPts val="3840"/>
              </a:lnSpc>
              <a:spcBef>
                <a:spcPts val="95"/>
              </a:spcBef>
            </a:pPr>
            <a:r>
              <a:rPr sz="3200" b="0" dirty="0">
                <a:latin typeface="Arial"/>
                <a:cs typeface="Arial"/>
              </a:rPr>
              <a:t>MIS </a:t>
            </a:r>
            <a:r>
              <a:rPr lang="en-US" sz="3200" b="0" spc="-5" dirty="0" err="1" smtClean="0">
                <a:latin typeface="Arial"/>
                <a:cs typeface="Arial"/>
              </a:rPr>
              <a:t>trang</a:t>
            </a:r>
            <a:r>
              <a:rPr lang="en-US" sz="3200" b="0" spc="-5" dirty="0" smtClean="0">
                <a:latin typeface="Arial"/>
                <a:cs typeface="Arial"/>
              </a:rPr>
              <a:t> </a:t>
            </a:r>
            <a:r>
              <a:rPr lang="en-US" sz="3200" b="0" spc="-5" dirty="0" err="1" smtClean="0">
                <a:latin typeface="Arial"/>
                <a:cs typeface="Arial"/>
              </a:rPr>
              <a:t>bị</a:t>
            </a:r>
            <a:r>
              <a:rPr sz="3200" b="0" dirty="0" smtClean="0">
                <a:latin typeface="Arial"/>
                <a:cs typeface="Arial"/>
              </a:rPr>
              <a:t> </a:t>
            </a:r>
            <a:r>
              <a:rPr sz="3200" b="0" dirty="0">
                <a:latin typeface="Arial"/>
                <a:cs typeface="Arial"/>
              </a:rPr>
              <a:t>kỹ </a:t>
            </a:r>
            <a:r>
              <a:rPr sz="3200" b="0" spc="-5" dirty="0">
                <a:latin typeface="Arial"/>
                <a:cs typeface="Arial"/>
              </a:rPr>
              <a:t>năng </a:t>
            </a:r>
            <a:r>
              <a:rPr sz="3200" b="0" dirty="0">
                <a:latin typeface="Arial"/>
                <a:cs typeface="Arial"/>
              </a:rPr>
              <a:t>gì</a:t>
            </a:r>
            <a:r>
              <a:rPr sz="3200" b="0" spc="-150" dirty="0">
                <a:latin typeface="Arial"/>
                <a:cs typeface="Arial"/>
              </a:rPr>
              <a:t> </a:t>
            </a:r>
            <a:r>
              <a:rPr sz="3200" b="0" spc="-5" dirty="0">
                <a:latin typeface="Arial"/>
                <a:cs typeface="Arial"/>
              </a:rPr>
              <a:t>trong  </a:t>
            </a:r>
            <a:r>
              <a:rPr sz="3200" b="0" dirty="0">
                <a:latin typeface="Arial"/>
                <a:cs typeface="Arial"/>
              </a:rPr>
              <a:t>công</a:t>
            </a:r>
            <a:r>
              <a:rPr sz="3200" b="0" spc="-25" dirty="0">
                <a:latin typeface="Arial"/>
                <a:cs typeface="Arial"/>
              </a:rPr>
              <a:t> </a:t>
            </a:r>
            <a:r>
              <a:rPr sz="3200" b="0" dirty="0">
                <a:latin typeface="Arial"/>
                <a:cs typeface="Arial"/>
              </a:rPr>
              <a:t>việc?</a:t>
            </a:r>
            <a:endParaRPr sz="3200" dirty="0">
              <a:latin typeface="Arial"/>
              <a:cs typeface="Arial"/>
            </a:endParaRP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19</a:t>
            </a:fld>
            <a:endParaRPr dirty="0"/>
          </a:p>
        </p:txBody>
      </p:sp>
      <p:grpSp>
        <p:nvGrpSpPr>
          <p:cNvPr id="4" name="object 4"/>
          <p:cNvGrpSpPr/>
          <p:nvPr/>
        </p:nvGrpSpPr>
        <p:grpSpPr>
          <a:xfrm>
            <a:off x="295656" y="1595374"/>
            <a:ext cx="8250555" cy="4535805"/>
            <a:chOff x="295656" y="1595374"/>
            <a:chExt cx="8250555" cy="4535805"/>
          </a:xfrm>
        </p:grpSpPr>
        <p:sp>
          <p:nvSpPr>
            <p:cNvPr id="5" name="object 5"/>
            <p:cNvSpPr/>
            <p:nvPr/>
          </p:nvSpPr>
          <p:spPr>
            <a:xfrm>
              <a:off x="533400" y="1600136"/>
              <a:ext cx="8001000" cy="4526280"/>
            </a:xfrm>
            <a:custGeom>
              <a:avLst/>
              <a:gdLst/>
              <a:ahLst/>
              <a:cxnLst/>
              <a:rect l="l" t="t" r="r" b="b"/>
              <a:pathLst>
                <a:path w="8001000" h="4526280">
                  <a:moveTo>
                    <a:pt x="0" y="4526026"/>
                  </a:moveTo>
                  <a:lnTo>
                    <a:pt x="8001000" y="4526026"/>
                  </a:lnTo>
                  <a:lnTo>
                    <a:pt x="8001000" y="0"/>
                  </a:lnTo>
                  <a:lnTo>
                    <a:pt x="0" y="0"/>
                  </a:lnTo>
                  <a:lnTo>
                    <a:pt x="0" y="4526026"/>
                  </a:lnTo>
                  <a:close/>
                </a:path>
              </a:pathLst>
            </a:custGeom>
            <a:ln w="9525">
              <a:solidFill>
                <a:srgbClr val="000308"/>
              </a:solidFill>
            </a:ln>
          </p:spPr>
          <p:txBody>
            <a:bodyPr wrap="square" lIns="0" tIns="0" rIns="0" bIns="0" rtlCol="0"/>
            <a:lstStyle/>
            <a:p>
              <a:endParaRPr/>
            </a:p>
          </p:txBody>
        </p:sp>
        <p:sp>
          <p:nvSpPr>
            <p:cNvPr id="6" name="object 6"/>
            <p:cNvSpPr/>
            <p:nvPr/>
          </p:nvSpPr>
          <p:spPr>
            <a:xfrm>
              <a:off x="295656" y="2988563"/>
              <a:ext cx="3651504" cy="182575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54196" y="2450591"/>
              <a:ext cx="1359408" cy="142494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00650" y="1630426"/>
              <a:ext cx="3333115" cy="1666239"/>
            </a:xfrm>
            <a:custGeom>
              <a:avLst/>
              <a:gdLst/>
              <a:ahLst/>
              <a:cxnLst/>
              <a:rect l="l" t="t" r="r" b="b"/>
              <a:pathLst>
                <a:path w="3333115" h="1666239">
                  <a:moveTo>
                    <a:pt x="3165982" y="0"/>
                  </a:moveTo>
                  <a:lnTo>
                    <a:pt x="166624" y="0"/>
                  </a:lnTo>
                  <a:lnTo>
                    <a:pt x="133957" y="3226"/>
                  </a:lnTo>
                  <a:lnTo>
                    <a:pt x="74148" y="27967"/>
                  </a:lnTo>
                  <a:lnTo>
                    <a:pt x="27967" y="74148"/>
                  </a:lnTo>
                  <a:lnTo>
                    <a:pt x="3226" y="133957"/>
                  </a:lnTo>
                  <a:lnTo>
                    <a:pt x="0" y="166624"/>
                  </a:lnTo>
                  <a:lnTo>
                    <a:pt x="0" y="1499615"/>
                  </a:lnTo>
                  <a:lnTo>
                    <a:pt x="12668" y="1563401"/>
                  </a:lnTo>
                  <a:lnTo>
                    <a:pt x="48767" y="1617472"/>
                  </a:lnTo>
                  <a:lnTo>
                    <a:pt x="102838" y="1653571"/>
                  </a:lnTo>
                  <a:lnTo>
                    <a:pt x="166624" y="1666239"/>
                  </a:lnTo>
                  <a:lnTo>
                    <a:pt x="3165982" y="1666239"/>
                  </a:lnTo>
                  <a:lnTo>
                    <a:pt x="3229768" y="1653571"/>
                  </a:lnTo>
                  <a:lnTo>
                    <a:pt x="3283839" y="1617472"/>
                  </a:lnTo>
                  <a:lnTo>
                    <a:pt x="3319938" y="1563401"/>
                  </a:lnTo>
                  <a:lnTo>
                    <a:pt x="3332606" y="1499615"/>
                  </a:lnTo>
                  <a:lnTo>
                    <a:pt x="3332606" y="166624"/>
                  </a:lnTo>
                  <a:lnTo>
                    <a:pt x="3319938" y="102838"/>
                  </a:lnTo>
                  <a:lnTo>
                    <a:pt x="3283839" y="48768"/>
                  </a:lnTo>
                  <a:lnTo>
                    <a:pt x="3229768" y="12668"/>
                  </a:lnTo>
                  <a:lnTo>
                    <a:pt x="3165982" y="0"/>
                  </a:lnTo>
                  <a:close/>
                </a:path>
              </a:pathLst>
            </a:custGeom>
            <a:solidFill>
              <a:srgbClr val="FFFFFF"/>
            </a:solidFill>
          </p:spPr>
          <p:txBody>
            <a:bodyPr wrap="square" lIns="0" tIns="0" rIns="0" bIns="0" rtlCol="0"/>
            <a:lstStyle/>
            <a:p>
              <a:endParaRPr/>
            </a:p>
          </p:txBody>
        </p:sp>
        <p:sp>
          <p:nvSpPr>
            <p:cNvPr id="9" name="object 9"/>
            <p:cNvSpPr/>
            <p:nvPr/>
          </p:nvSpPr>
          <p:spPr>
            <a:xfrm>
              <a:off x="5200650" y="1630426"/>
              <a:ext cx="3333115" cy="1666239"/>
            </a:xfrm>
            <a:custGeom>
              <a:avLst/>
              <a:gdLst/>
              <a:ahLst/>
              <a:cxnLst/>
              <a:rect l="l" t="t" r="r" b="b"/>
              <a:pathLst>
                <a:path w="3333115" h="1666239">
                  <a:moveTo>
                    <a:pt x="0" y="166624"/>
                  </a:moveTo>
                  <a:lnTo>
                    <a:pt x="12668" y="102838"/>
                  </a:lnTo>
                  <a:lnTo>
                    <a:pt x="48767" y="48768"/>
                  </a:lnTo>
                  <a:lnTo>
                    <a:pt x="102838" y="12668"/>
                  </a:lnTo>
                  <a:lnTo>
                    <a:pt x="166624" y="0"/>
                  </a:lnTo>
                  <a:lnTo>
                    <a:pt x="3165982" y="0"/>
                  </a:lnTo>
                  <a:lnTo>
                    <a:pt x="3229768" y="12668"/>
                  </a:lnTo>
                  <a:lnTo>
                    <a:pt x="3283839" y="48768"/>
                  </a:lnTo>
                  <a:lnTo>
                    <a:pt x="3319938" y="102838"/>
                  </a:lnTo>
                  <a:lnTo>
                    <a:pt x="3332606" y="166624"/>
                  </a:lnTo>
                  <a:lnTo>
                    <a:pt x="3332606" y="1499615"/>
                  </a:lnTo>
                  <a:lnTo>
                    <a:pt x="3319938" y="1563401"/>
                  </a:lnTo>
                  <a:lnTo>
                    <a:pt x="3283839" y="1617472"/>
                  </a:lnTo>
                  <a:lnTo>
                    <a:pt x="3229768" y="1653571"/>
                  </a:lnTo>
                  <a:lnTo>
                    <a:pt x="3165982" y="1666239"/>
                  </a:lnTo>
                  <a:lnTo>
                    <a:pt x="166624" y="1666239"/>
                  </a:lnTo>
                  <a:lnTo>
                    <a:pt x="102838" y="1653571"/>
                  </a:lnTo>
                  <a:lnTo>
                    <a:pt x="48767" y="1617472"/>
                  </a:lnTo>
                  <a:lnTo>
                    <a:pt x="12668" y="1563401"/>
                  </a:lnTo>
                  <a:lnTo>
                    <a:pt x="0" y="1499615"/>
                  </a:lnTo>
                  <a:lnTo>
                    <a:pt x="0" y="166624"/>
                  </a:lnTo>
                  <a:close/>
                </a:path>
              </a:pathLst>
            </a:custGeom>
            <a:ln w="25400">
              <a:solidFill>
                <a:srgbClr val="003185"/>
              </a:solidFill>
            </a:ln>
          </p:spPr>
          <p:txBody>
            <a:bodyPr wrap="square" lIns="0" tIns="0" rIns="0" bIns="0" rtlCol="0"/>
            <a:lstStyle/>
            <a:p>
              <a:endParaRPr/>
            </a:p>
          </p:txBody>
        </p:sp>
      </p:grpSp>
      <p:sp>
        <p:nvSpPr>
          <p:cNvPr id="10" name="object 10"/>
          <p:cNvSpPr txBox="1"/>
          <p:nvPr/>
        </p:nvSpPr>
        <p:spPr>
          <a:xfrm>
            <a:off x="5252973" y="2139188"/>
            <a:ext cx="3229610" cy="605155"/>
          </a:xfrm>
          <a:prstGeom prst="rect">
            <a:avLst/>
          </a:prstGeom>
        </p:spPr>
        <p:txBody>
          <a:bodyPr vert="horz" wrap="square" lIns="0" tIns="47625" rIns="0" bIns="0" rtlCol="0">
            <a:spAutoFit/>
          </a:bodyPr>
          <a:lstStyle/>
          <a:p>
            <a:pPr marL="12700" marR="5080">
              <a:lnSpc>
                <a:spcPts val="2160"/>
              </a:lnSpc>
              <a:spcBef>
                <a:spcPts val="375"/>
              </a:spcBef>
              <a:tabLst>
                <a:tab pos="1101725" algn="l"/>
                <a:tab pos="1456055" algn="l"/>
                <a:tab pos="2038350" algn="l"/>
                <a:tab pos="2663190" algn="l"/>
                <a:tab pos="3074670" algn="l"/>
              </a:tabLst>
            </a:pPr>
            <a:r>
              <a:rPr sz="2000" spc="-5" dirty="0">
                <a:solidFill>
                  <a:srgbClr val="000105"/>
                </a:solidFill>
                <a:latin typeface="Arial"/>
                <a:cs typeface="Arial"/>
              </a:rPr>
              <a:t>C</a:t>
            </a:r>
            <a:r>
              <a:rPr sz="2000" dirty="0">
                <a:solidFill>
                  <a:srgbClr val="000105"/>
                </a:solidFill>
                <a:latin typeface="Arial"/>
                <a:cs typeface="Arial"/>
              </a:rPr>
              <a:t>h</a:t>
            </a:r>
            <a:r>
              <a:rPr sz="2000" spc="-10" dirty="0">
                <a:solidFill>
                  <a:srgbClr val="000105"/>
                </a:solidFill>
                <a:latin typeface="Arial"/>
                <a:cs typeface="Arial"/>
              </a:rPr>
              <a:t>ư</a:t>
            </a:r>
            <a:r>
              <a:rPr sz="2000" dirty="0">
                <a:solidFill>
                  <a:srgbClr val="000105"/>
                </a:solidFill>
                <a:latin typeface="Arial"/>
                <a:cs typeface="Arial"/>
              </a:rPr>
              <a:t>ơ</a:t>
            </a:r>
            <a:r>
              <a:rPr sz="2000" spc="5" dirty="0">
                <a:solidFill>
                  <a:srgbClr val="000105"/>
                </a:solidFill>
                <a:latin typeface="Arial"/>
                <a:cs typeface="Arial"/>
              </a:rPr>
              <a:t>n</a:t>
            </a:r>
            <a:r>
              <a:rPr sz="2000" dirty="0">
                <a:solidFill>
                  <a:srgbClr val="000105"/>
                </a:solidFill>
                <a:latin typeface="Arial"/>
                <a:cs typeface="Arial"/>
              </a:rPr>
              <a:t>g	1:	Tìm	</a:t>
            </a:r>
            <a:r>
              <a:rPr sz="2000" spc="-5" dirty="0">
                <a:solidFill>
                  <a:srgbClr val="000105"/>
                </a:solidFill>
                <a:latin typeface="Arial"/>
                <a:cs typeface="Arial"/>
              </a:rPr>
              <a:t>hiể</a:t>
            </a:r>
            <a:r>
              <a:rPr sz="2000" dirty="0">
                <a:solidFill>
                  <a:srgbClr val="000105"/>
                </a:solidFill>
                <a:latin typeface="Arial"/>
                <a:cs typeface="Arial"/>
              </a:rPr>
              <a:t>u	</a:t>
            </a:r>
            <a:r>
              <a:rPr sz="2000" spc="-10" dirty="0">
                <a:solidFill>
                  <a:srgbClr val="000105"/>
                </a:solidFill>
                <a:latin typeface="Arial"/>
                <a:cs typeface="Arial"/>
              </a:rPr>
              <a:t>v</a:t>
            </a:r>
            <a:r>
              <a:rPr sz="2000" dirty="0">
                <a:solidFill>
                  <a:srgbClr val="000105"/>
                </a:solidFill>
                <a:latin typeface="Arial"/>
                <a:cs typeface="Arial"/>
              </a:rPr>
              <a:t>ề	5  thành phần của</a:t>
            </a:r>
            <a:r>
              <a:rPr sz="2000" spc="-75" dirty="0">
                <a:solidFill>
                  <a:srgbClr val="000105"/>
                </a:solidFill>
                <a:latin typeface="Arial"/>
                <a:cs typeface="Arial"/>
              </a:rPr>
              <a:t> </a:t>
            </a:r>
            <a:r>
              <a:rPr sz="2000" dirty="0">
                <a:solidFill>
                  <a:srgbClr val="000105"/>
                </a:solidFill>
                <a:latin typeface="Arial"/>
                <a:cs typeface="Arial"/>
              </a:rPr>
              <a:t>HTTT</a:t>
            </a:r>
            <a:endParaRPr sz="2000">
              <a:latin typeface="Arial"/>
              <a:cs typeface="Arial"/>
            </a:endParaRPr>
          </a:p>
        </p:txBody>
      </p:sp>
      <p:grpSp>
        <p:nvGrpSpPr>
          <p:cNvPr id="11" name="object 11"/>
          <p:cNvGrpSpPr/>
          <p:nvPr/>
        </p:nvGrpSpPr>
        <p:grpSpPr>
          <a:xfrm>
            <a:off x="3855720" y="3533775"/>
            <a:ext cx="4690745" cy="2574925"/>
            <a:chOff x="3855720" y="3533775"/>
            <a:chExt cx="4690745" cy="2574925"/>
          </a:xfrm>
        </p:grpSpPr>
        <p:sp>
          <p:nvSpPr>
            <p:cNvPr id="12" name="object 12"/>
            <p:cNvSpPr/>
            <p:nvPr/>
          </p:nvSpPr>
          <p:spPr>
            <a:xfrm>
              <a:off x="3855720" y="3849624"/>
              <a:ext cx="1356360" cy="98602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200650" y="3546475"/>
              <a:ext cx="3333115" cy="2549525"/>
            </a:xfrm>
            <a:custGeom>
              <a:avLst/>
              <a:gdLst/>
              <a:ahLst/>
              <a:cxnLst/>
              <a:rect l="l" t="t" r="r" b="b"/>
              <a:pathLst>
                <a:path w="3333115" h="2549525">
                  <a:moveTo>
                    <a:pt x="3077591" y="0"/>
                  </a:moveTo>
                  <a:lnTo>
                    <a:pt x="254888" y="0"/>
                  </a:lnTo>
                  <a:lnTo>
                    <a:pt x="204942" y="4935"/>
                  </a:lnTo>
                  <a:lnTo>
                    <a:pt x="157352" y="19383"/>
                  </a:lnTo>
                  <a:lnTo>
                    <a:pt x="113478" y="42808"/>
                  </a:lnTo>
                  <a:lnTo>
                    <a:pt x="74675" y="74675"/>
                  </a:lnTo>
                  <a:lnTo>
                    <a:pt x="42808" y="113478"/>
                  </a:lnTo>
                  <a:lnTo>
                    <a:pt x="19383" y="157352"/>
                  </a:lnTo>
                  <a:lnTo>
                    <a:pt x="4935" y="204942"/>
                  </a:lnTo>
                  <a:lnTo>
                    <a:pt x="0" y="254888"/>
                  </a:lnTo>
                  <a:lnTo>
                    <a:pt x="0" y="2294458"/>
                  </a:lnTo>
                  <a:lnTo>
                    <a:pt x="4935" y="2344427"/>
                  </a:lnTo>
                  <a:lnTo>
                    <a:pt x="19383" y="2392021"/>
                  </a:lnTo>
                  <a:lnTo>
                    <a:pt x="42808" y="2435902"/>
                  </a:lnTo>
                  <a:lnTo>
                    <a:pt x="74675" y="2474734"/>
                  </a:lnTo>
                  <a:lnTo>
                    <a:pt x="113478" y="2506567"/>
                  </a:lnTo>
                  <a:lnTo>
                    <a:pt x="157352" y="2529992"/>
                  </a:lnTo>
                  <a:lnTo>
                    <a:pt x="204942" y="2544454"/>
                  </a:lnTo>
                  <a:lnTo>
                    <a:pt x="254888" y="2549398"/>
                  </a:lnTo>
                  <a:lnTo>
                    <a:pt x="3077591" y="2549398"/>
                  </a:lnTo>
                  <a:lnTo>
                    <a:pt x="3127593" y="2544454"/>
                  </a:lnTo>
                  <a:lnTo>
                    <a:pt x="3175190" y="2529992"/>
                  </a:lnTo>
                  <a:lnTo>
                    <a:pt x="3219072" y="2506567"/>
                  </a:lnTo>
                  <a:lnTo>
                    <a:pt x="3257930" y="2474734"/>
                  </a:lnTo>
                  <a:lnTo>
                    <a:pt x="3289744" y="2435902"/>
                  </a:lnTo>
                  <a:lnTo>
                    <a:pt x="3313176" y="2392021"/>
                  </a:lnTo>
                  <a:lnTo>
                    <a:pt x="3327654" y="2344427"/>
                  </a:lnTo>
                  <a:lnTo>
                    <a:pt x="3332606" y="2294458"/>
                  </a:lnTo>
                  <a:lnTo>
                    <a:pt x="3332606" y="254888"/>
                  </a:lnTo>
                  <a:lnTo>
                    <a:pt x="3327654" y="204942"/>
                  </a:lnTo>
                  <a:lnTo>
                    <a:pt x="3313176" y="157352"/>
                  </a:lnTo>
                  <a:lnTo>
                    <a:pt x="3289744" y="113478"/>
                  </a:lnTo>
                  <a:lnTo>
                    <a:pt x="3257930" y="74675"/>
                  </a:lnTo>
                  <a:lnTo>
                    <a:pt x="3219072" y="42808"/>
                  </a:lnTo>
                  <a:lnTo>
                    <a:pt x="3175190" y="19383"/>
                  </a:lnTo>
                  <a:lnTo>
                    <a:pt x="3127593" y="4935"/>
                  </a:lnTo>
                  <a:lnTo>
                    <a:pt x="3077591" y="0"/>
                  </a:lnTo>
                  <a:close/>
                </a:path>
              </a:pathLst>
            </a:custGeom>
            <a:solidFill>
              <a:srgbClr val="FFFFFF"/>
            </a:solidFill>
          </p:spPr>
          <p:txBody>
            <a:bodyPr wrap="square" lIns="0" tIns="0" rIns="0" bIns="0" rtlCol="0"/>
            <a:lstStyle/>
            <a:p>
              <a:endParaRPr/>
            </a:p>
          </p:txBody>
        </p:sp>
        <p:sp>
          <p:nvSpPr>
            <p:cNvPr id="14" name="object 14"/>
            <p:cNvSpPr/>
            <p:nvPr/>
          </p:nvSpPr>
          <p:spPr>
            <a:xfrm>
              <a:off x="5200650" y="3546475"/>
              <a:ext cx="3333115" cy="2549525"/>
            </a:xfrm>
            <a:custGeom>
              <a:avLst/>
              <a:gdLst/>
              <a:ahLst/>
              <a:cxnLst/>
              <a:rect l="l" t="t" r="r" b="b"/>
              <a:pathLst>
                <a:path w="3333115" h="2549525">
                  <a:moveTo>
                    <a:pt x="0" y="254888"/>
                  </a:moveTo>
                  <a:lnTo>
                    <a:pt x="4935" y="204942"/>
                  </a:lnTo>
                  <a:lnTo>
                    <a:pt x="19383" y="157352"/>
                  </a:lnTo>
                  <a:lnTo>
                    <a:pt x="42808" y="113478"/>
                  </a:lnTo>
                  <a:lnTo>
                    <a:pt x="74675" y="74675"/>
                  </a:lnTo>
                  <a:lnTo>
                    <a:pt x="113478" y="42808"/>
                  </a:lnTo>
                  <a:lnTo>
                    <a:pt x="157352" y="19383"/>
                  </a:lnTo>
                  <a:lnTo>
                    <a:pt x="204942" y="4935"/>
                  </a:lnTo>
                  <a:lnTo>
                    <a:pt x="254888" y="0"/>
                  </a:lnTo>
                  <a:lnTo>
                    <a:pt x="3077591" y="0"/>
                  </a:lnTo>
                  <a:lnTo>
                    <a:pt x="3127593" y="4935"/>
                  </a:lnTo>
                  <a:lnTo>
                    <a:pt x="3175190" y="19383"/>
                  </a:lnTo>
                  <a:lnTo>
                    <a:pt x="3219072" y="42808"/>
                  </a:lnTo>
                  <a:lnTo>
                    <a:pt x="3257930" y="74675"/>
                  </a:lnTo>
                  <a:lnTo>
                    <a:pt x="3289744" y="113478"/>
                  </a:lnTo>
                  <a:lnTo>
                    <a:pt x="3313176" y="157352"/>
                  </a:lnTo>
                  <a:lnTo>
                    <a:pt x="3327654" y="204942"/>
                  </a:lnTo>
                  <a:lnTo>
                    <a:pt x="3332606" y="254888"/>
                  </a:lnTo>
                  <a:lnTo>
                    <a:pt x="3332606" y="2294458"/>
                  </a:lnTo>
                  <a:lnTo>
                    <a:pt x="3327654" y="2344427"/>
                  </a:lnTo>
                  <a:lnTo>
                    <a:pt x="3313176" y="2392021"/>
                  </a:lnTo>
                  <a:lnTo>
                    <a:pt x="3289744" y="2435902"/>
                  </a:lnTo>
                  <a:lnTo>
                    <a:pt x="3257930" y="2474734"/>
                  </a:lnTo>
                  <a:lnTo>
                    <a:pt x="3219072" y="2506567"/>
                  </a:lnTo>
                  <a:lnTo>
                    <a:pt x="3175190" y="2529992"/>
                  </a:lnTo>
                  <a:lnTo>
                    <a:pt x="3127593" y="2544454"/>
                  </a:lnTo>
                  <a:lnTo>
                    <a:pt x="3077591" y="2549398"/>
                  </a:lnTo>
                  <a:lnTo>
                    <a:pt x="254888" y="2549398"/>
                  </a:lnTo>
                  <a:lnTo>
                    <a:pt x="204942" y="2544454"/>
                  </a:lnTo>
                  <a:lnTo>
                    <a:pt x="157352" y="2529992"/>
                  </a:lnTo>
                  <a:lnTo>
                    <a:pt x="113478" y="2506567"/>
                  </a:lnTo>
                  <a:lnTo>
                    <a:pt x="74675" y="2474734"/>
                  </a:lnTo>
                  <a:lnTo>
                    <a:pt x="42808" y="2435902"/>
                  </a:lnTo>
                  <a:lnTo>
                    <a:pt x="19383" y="2392021"/>
                  </a:lnTo>
                  <a:lnTo>
                    <a:pt x="4935" y="2344427"/>
                  </a:lnTo>
                  <a:lnTo>
                    <a:pt x="0" y="2294458"/>
                  </a:lnTo>
                  <a:lnTo>
                    <a:pt x="0" y="254888"/>
                  </a:lnTo>
                  <a:close/>
                </a:path>
              </a:pathLst>
            </a:custGeom>
            <a:ln w="25400">
              <a:solidFill>
                <a:srgbClr val="003185"/>
              </a:solidFill>
            </a:ln>
          </p:spPr>
          <p:txBody>
            <a:bodyPr wrap="square" lIns="0" tIns="0" rIns="0" bIns="0" rtlCol="0"/>
            <a:lstStyle/>
            <a:p>
              <a:endParaRPr/>
            </a:p>
          </p:txBody>
        </p:sp>
      </p:grpSp>
      <p:sp>
        <p:nvSpPr>
          <p:cNvPr id="15" name="object 15"/>
          <p:cNvSpPr txBox="1"/>
          <p:nvPr/>
        </p:nvSpPr>
        <p:spPr>
          <a:xfrm>
            <a:off x="5278882" y="3948429"/>
            <a:ext cx="3179445" cy="1703070"/>
          </a:xfrm>
          <a:prstGeom prst="rect">
            <a:avLst/>
          </a:prstGeom>
        </p:spPr>
        <p:txBody>
          <a:bodyPr vert="horz" wrap="square" lIns="0" tIns="43180" rIns="0" bIns="0" rtlCol="0">
            <a:spAutoFit/>
          </a:bodyPr>
          <a:lstStyle/>
          <a:p>
            <a:pPr marL="12700" marR="5080" algn="just">
              <a:lnSpc>
                <a:spcPct val="90000"/>
              </a:lnSpc>
              <a:spcBef>
                <a:spcPts val="340"/>
              </a:spcBef>
            </a:pPr>
            <a:r>
              <a:rPr sz="2000" dirty="0">
                <a:solidFill>
                  <a:srgbClr val="000105"/>
                </a:solidFill>
                <a:latin typeface="Arial"/>
                <a:cs typeface="Arial"/>
              </a:rPr>
              <a:t>Chương 2</a:t>
            </a:r>
            <a:r>
              <a:rPr sz="2000" dirty="0">
                <a:solidFill>
                  <a:srgbClr val="000308"/>
                </a:solidFill>
                <a:latin typeface="Arial"/>
                <a:cs typeface="Arial"/>
              </a:rPr>
              <a:t>: </a:t>
            </a:r>
            <a:r>
              <a:rPr sz="2000" dirty="0">
                <a:solidFill>
                  <a:srgbClr val="000105"/>
                </a:solidFill>
                <a:latin typeface="Arial"/>
                <a:cs typeface="Arial"/>
              </a:rPr>
              <a:t>Mô </a:t>
            </a:r>
            <a:r>
              <a:rPr sz="2000" spc="-10" dirty="0">
                <a:solidFill>
                  <a:srgbClr val="000105"/>
                </a:solidFill>
                <a:latin typeface="Arial"/>
                <a:cs typeface="Arial"/>
              </a:rPr>
              <a:t>tả </a:t>
            </a:r>
            <a:r>
              <a:rPr sz="2000" dirty="0">
                <a:solidFill>
                  <a:srgbClr val="000105"/>
                </a:solidFill>
                <a:latin typeface="Arial"/>
                <a:cs typeface="Arial"/>
              </a:rPr>
              <a:t>cách </a:t>
            </a:r>
            <a:r>
              <a:rPr sz="2000" spc="5" dirty="0">
                <a:solidFill>
                  <a:srgbClr val="000105"/>
                </a:solidFill>
                <a:latin typeface="Arial"/>
                <a:cs typeface="Arial"/>
              </a:rPr>
              <a:t>sử  </a:t>
            </a:r>
            <a:r>
              <a:rPr sz="2000" dirty="0">
                <a:solidFill>
                  <a:srgbClr val="000105"/>
                </a:solidFill>
                <a:latin typeface="Arial"/>
                <a:cs typeface="Arial"/>
              </a:rPr>
              <a:t>dụng mô </a:t>
            </a:r>
            <a:r>
              <a:rPr sz="2000" spc="-10" dirty="0">
                <a:solidFill>
                  <a:srgbClr val="000105"/>
                </a:solidFill>
                <a:latin typeface="Arial"/>
                <a:cs typeface="Arial"/>
              </a:rPr>
              <a:t>hình </a:t>
            </a:r>
            <a:r>
              <a:rPr sz="2000" dirty="0">
                <a:solidFill>
                  <a:srgbClr val="000105"/>
                </a:solidFill>
                <a:latin typeface="Arial"/>
                <a:cs typeface="Arial"/>
              </a:rPr>
              <a:t>để </a:t>
            </a:r>
            <a:r>
              <a:rPr sz="2000" spc="-5" dirty="0">
                <a:solidFill>
                  <a:srgbClr val="000105"/>
                </a:solidFill>
                <a:latin typeface="Arial"/>
                <a:cs typeface="Arial"/>
              </a:rPr>
              <a:t>đánh </a:t>
            </a:r>
            <a:r>
              <a:rPr sz="2000" dirty="0">
                <a:solidFill>
                  <a:srgbClr val="000105"/>
                </a:solidFill>
                <a:latin typeface="Arial"/>
                <a:cs typeface="Arial"/>
              </a:rPr>
              <a:t>giá  phạm </a:t>
            </a:r>
            <a:r>
              <a:rPr sz="2000" spc="-5" dirty="0">
                <a:solidFill>
                  <a:srgbClr val="000105"/>
                </a:solidFill>
                <a:latin typeface="Arial"/>
                <a:cs typeface="Arial"/>
              </a:rPr>
              <a:t>vi </a:t>
            </a:r>
            <a:r>
              <a:rPr sz="2000" dirty="0">
                <a:solidFill>
                  <a:srgbClr val="000105"/>
                </a:solidFill>
                <a:latin typeface="Arial"/>
                <a:cs typeface="Arial"/>
              </a:rPr>
              <a:t>của bất kỳ </a:t>
            </a:r>
            <a:r>
              <a:rPr sz="2000" spc="-5" dirty="0">
                <a:solidFill>
                  <a:srgbClr val="000105"/>
                </a:solidFill>
                <a:latin typeface="Arial"/>
                <a:cs typeface="Arial"/>
              </a:rPr>
              <a:t>dự </a:t>
            </a:r>
            <a:r>
              <a:rPr sz="2000" spc="-15" dirty="0">
                <a:solidFill>
                  <a:srgbClr val="000105"/>
                </a:solidFill>
                <a:latin typeface="Arial"/>
                <a:cs typeface="Arial"/>
              </a:rPr>
              <a:t>án </a:t>
            </a:r>
            <a:r>
              <a:rPr sz="2000" spc="525" dirty="0">
                <a:solidFill>
                  <a:srgbClr val="000105"/>
                </a:solidFill>
                <a:latin typeface="Arial"/>
                <a:cs typeface="Arial"/>
              </a:rPr>
              <a:t> </a:t>
            </a:r>
            <a:r>
              <a:rPr sz="2000" dirty="0">
                <a:solidFill>
                  <a:srgbClr val="000105"/>
                </a:solidFill>
                <a:latin typeface="Arial"/>
                <a:cs typeface="Arial"/>
              </a:rPr>
              <a:t>hệ </a:t>
            </a:r>
            <a:r>
              <a:rPr sz="2000" spc="-5" dirty="0">
                <a:solidFill>
                  <a:srgbClr val="000105"/>
                </a:solidFill>
                <a:latin typeface="Arial"/>
                <a:cs typeface="Arial"/>
              </a:rPr>
              <a:t>thống thông </a:t>
            </a:r>
            <a:r>
              <a:rPr sz="2000" dirty="0">
                <a:solidFill>
                  <a:srgbClr val="000105"/>
                </a:solidFill>
                <a:latin typeface="Arial"/>
                <a:cs typeface="Arial"/>
              </a:rPr>
              <a:t>tin </a:t>
            </a:r>
            <a:r>
              <a:rPr sz="2000" spc="-5" dirty="0">
                <a:solidFill>
                  <a:srgbClr val="000105"/>
                </a:solidFill>
                <a:latin typeface="Arial"/>
                <a:cs typeface="Arial"/>
              </a:rPr>
              <a:t>mới; </a:t>
            </a:r>
            <a:r>
              <a:rPr sz="2000" dirty="0">
                <a:solidFill>
                  <a:srgbClr val="000105"/>
                </a:solidFill>
                <a:latin typeface="Arial"/>
                <a:cs typeface="Arial"/>
              </a:rPr>
              <a:t>các  chương </a:t>
            </a:r>
            <a:r>
              <a:rPr sz="2000" spc="-5" dirty="0">
                <a:solidFill>
                  <a:srgbClr val="000105"/>
                </a:solidFill>
                <a:latin typeface="Arial"/>
                <a:cs typeface="Arial"/>
              </a:rPr>
              <a:t>khác </a:t>
            </a:r>
            <a:r>
              <a:rPr sz="2000" dirty="0">
                <a:solidFill>
                  <a:srgbClr val="000105"/>
                </a:solidFill>
                <a:latin typeface="Arial"/>
                <a:cs typeface="Arial"/>
              </a:rPr>
              <a:t>xây </a:t>
            </a:r>
            <a:r>
              <a:rPr sz="2000" spc="-5" dirty="0">
                <a:solidFill>
                  <a:srgbClr val="000105"/>
                </a:solidFill>
                <a:latin typeface="Arial"/>
                <a:cs typeface="Arial"/>
              </a:rPr>
              <a:t>dựng dựa  </a:t>
            </a:r>
            <a:r>
              <a:rPr sz="2000" dirty="0">
                <a:solidFill>
                  <a:srgbClr val="000105"/>
                </a:solidFill>
                <a:latin typeface="Arial"/>
                <a:cs typeface="Arial"/>
              </a:rPr>
              <a:t>trên mô hình</a:t>
            </a:r>
            <a:r>
              <a:rPr sz="2000" spc="-65" dirty="0">
                <a:solidFill>
                  <a:srgbClr val="000105"/>
                </a:solidFill>
                <a:latin typeface="Arial"/>
                <a:cs typeface="Arial"/>
              </a:rPr>
              <a:t> </a:t>
            </a:r>
            <a:r>
              <a:rPr sz="2000" spc="-40" dirty="0">
                <a:solidFill>
                  <a:srgbClr val="000105"/>
                </a:solidFill>
                <a:latin typeface="Arial"/>
                <a:cs typeface="Arial"/>
              </a:rPr>
              <a:t>này.</a:t>
            </a:r>
            <a:endParaRPr sz="2000">
              <a:latin typeface="Arial"/>
              <a:cs typeface="Arial"/>
            </a:endParaRPr>
          </a:p>
        </p:txBody>
      </p:sp>
      <p:sp>
        <p:nvSpPr>
          <p:cNvPr id="16" name="object 16"/>
          <p:cNvSpPr/>
          <p:nvPr/>
        </p:nvSpPr>
        <p:spPr>
          <a:xfrm>
            <a:off x="1295400" y="4495800"/>
            <a:ext cx="1692275" cy="9906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457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051" y="457200"/>
            <a:ext cx="5997701" cy="492443"/>
          </a:xfrm>
        </p:spPr>
        <p:txBody>
          <a:bodyPr>
            <a:normAutofit fontScale="90000"/>
          </a:bodyPr>
          <a:lstStyle/>
          <a:p>
            <a:r>
              <a:rPr lang="en-US" dirty="0" smtClean="0"/>
              <a:t>TỔNG QUAN MÔN HỌC</a:t>
            </a:r>
            <a:endParaRPr lang="en-US" dirty="0"/>
          </a:p>
        </p:txBody>
      </p:sp>
      <p:sp>
        <p:nvSpPr>
          <p:cNvPr id="4" name="Text Placeholder 3"/>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pPr marL="285750" lvl="1" indent="-285750">
              <a:spcBef>
                <a:spcPts val="1200"/>
              </a:spcBef>
              <a:spcAft>
                <a:spcPts val="1200"/>
              </a:spcAft>
              <a:buClr>
                <a:srgbClr val="00B050"/>
              </a:buClr>
              <a:buSzPct val="100000"/>
              <a:buBlip>
                <a:blip r:embed="rId2"/>
              </a:buBlip>
            </a:pPr>
            <a:r>
              <a:rPr lang="en-US" sz="26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Số</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tín</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chỉ</a:t>
            </a:r>
            <a:r>
              <a:rPr lang="en-US" sz="2400" dirty="0">
                <a:solidFill>
                  <a:srgbClr val="002060"/>
                </a:solidFill>
                <a:latin typeface="Cambria" panose="02040503050406030204" pitchFamily="18" charset="0"/>
              </a:rPr>
              <a:t>: 3 = 30/3 = 10 + 1 (</a:t>
            </a:r>
            <a:r>
              <a:rPr lang="en-US" sz="2400" dirty="0" err="1">
                <a:solidFill>
                  <a:srgbClr val="002060"/>
                </a:solidFill>
                <a:latin typeface="Cambria" panose="02040503050406030204" pitchFamily="18" charset="0"/>
              </a:rPr>
              <a:t>Trắc</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nghiệm</a:t>
            </a:r>
            <a:r>
              <a:rPr lang="en-US" sz="2400" dirty="0">
                <a:solidFill>
                  <a:srgbClr val="002060"/>
                </a:solidFill>
                <a:latin typeface="Cambria" panose="02040503050406030204" pitchFamily="18" charset="0"/>
              </a:rPr>
              <a:t>/</a:t>
            </a:r>
            <a:r>
              <a:rPr lang="en-US" sz="2400" dirty="0" err="1">
                <a:solidFill>
                  <a:srgbClr val="002060"/>
                </a:solidFill>
                <a:latin typeface="Cambria" panose="02040503050406030204" pitchFamily="18" charset="0"/>
              </a:rPr>
              <a:t>Bài</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tập</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lớn</a:t>
            </a:r>
            <a:r>
              <a:rPr lang="en-US" sz="2400" dirty="0">
                <a:solidFill>
                  <a:srgbClr val="002060"/>
                </a:solidFill>
                <a:latin typeface="Cambria" panose="02040503050406030204" pitchFamily="18" charset="0"/>
              </a:rPr>
              <a:t>)</a:t>
            </a:r>
            <a:br>
              <a:rPr lang="en-US"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en-US" sz="2400" dirty="0" err="1">
                <a:solidFill>
                  <a:srgbClr val="002060"/>
                </a:solidFill>
                <a:latin typeface="Cambria" panose="02040503050406030204" pitchFamily="18" charset="0"/>
              </a:rPr>
              <a:t>Giảng</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lý</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thuyết</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trên</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lớp</a:t>
            </a:r>
            <a:r>
              <a:rPr lang="en-US" sz="2400" dirty="0">
                <a:solidFill>
                  <a:srgbClr val="002060"/>
                </a:solidFill>
                <a:latin typeface="Cambria" panose="02040503050406030204" pitchFamily="18" charset="0"/>
              </a:rPr>
              <a:t/>
            </a:r>
            <a:br>
              <a:rPr lang="en-US"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en-US" sz="2400" dirty="0" err="1">
                <a:solidFill>
                  <a:srgbClr val="002060"/>
                </a:solidFill>
                <a:latin typeface="Cambria" panose="02040503050406030204" pitchFamily="18" charset="0"/>
              </a:rPr>
              <a:t>Bài</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tập</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thảo</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luận</a:t>
            </a:r>
            <a:endParaRPr lang="en-US" sz="2400" dirty="0">
              <a:solidFill>
                <a:srgbClr val="002060"/>
              </a:solidFill>
              <a:latin typeface="Cambria" panose="02040503050406030204" pitchFamily="18" charset="0"/>
            </a:endParaRPr>
          </a:p>
          <a:p>
            <a:pPr marL="285750" lvl="1" indent="-285750">
              <a:spcBef>
                <a:spcPts val="1200"/>
              </a:spcBef>
              <a:spcAft>
                <a:spcPts val="1200"/>
              </a:spcAft>
              <a:buClr>
                <a:srgbClr val="00B050"/>
              </a:buClr>
              <a:buSzPct val="100000"/>
              <a:buBlip>
                <a:blip r:embed="rId2"/>
              </a:buBlip>
            </a:pP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Đánh</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giá</a:t>
            </a:r>
            <a:r>
              <a:rPr lang="en-US" sz="2400" dirty="0">
                <a:solidFill>
                  <a:srgbClr val="002060"/>
                </a:solidFill>
                <a:latin typeface="Cambria" panose="02040503050406030204" pitchFamily="18" charset="0"/>
              </a:rPr>
              <a:t/>
            </a:r>
            <a:br>
              <a:rPr lang="en-US"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en-US" sz="2400" dirty="0" err="1">
                <a:solidFill>
                  <a:srgbClr val="002060"/>
                </a:solidFill>
                <a:latin typeface="Cambria" panose="02040503050406030204" pitchFamily="18" charset="0"/>
              </a:rPr>
              <a:t>Chuyên</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cần</a:t>
            </a:r>
            <a:r>
              <a:rPr lang="en-US" sz="2400" dirty="0">
                <a:solidFill>
                  <a:srgbClr val="002060"/>
                </a:solidFill>
                <a:latin typeface="Cambria" panose="02040503050406030204" pitchFamily="18" charset="0"/>
              </a:rPr>
              <a:t>: 10%</a:t>
            </a:r>
            <a:br>
              <a:rPr lang="en-US"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en-US" sz="2400" dirty="0" err="1">
                <a:solidFill>
                  <a:srgbClr val="002060"/>
                </a:solidFill>
                <a:latin typeface="Cambria" panose="02040503050406030204" pitchFamily="18" charset="0"/>
              </a:rPr>
              <a:t>Kiểm</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tra</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giữa</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kì</a:t>
            </a:r>
            <a:r>
              <a:rPr lang="en-US" sz="2400" dirty="0">
                <a:solidFill>
                  <a:srgbClr val="002060"/>
                </a:solidFill>
                <a:latin typeface="Cambria" panose="02040503050406030204" pitchFamily="18" charset="0"/>
              </a:rPr>
              <a:t>: 20%</a:t>
            </a:r>
            <a:br>
              <a:rPr lang="en-US"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en-US" sz="2400" dirty="0" err="1">
                <a:solidFill>
                  <a:srgbClr val="002060"/>
                </a:solidFill>
                <a:latin typeface="Cambria" panose="02040503050406030204" pitchFamily="18" charset="0"/>
              </a:rPr>
              <a:t>Thi</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cuối</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kì</a:t>
            </a:r>
            <a:r>
              <a:rPr lang="en-US" sz="2400" dirty="0">
                <a:solidFill>
                  <a:srgbClr val="002060"/>
                </a:solidFill>
                <a:latin typeface="Cambria" panose="02040503050406030204" pitchFamily="18" charset="0"/>
              </a:rPr>
              <a:t>: 70% </a:t>
            </a:r>
          </a:p>
        </p:txBody>
      </p:sp>
      <p:graphicFrame>
        <p:nvGraphicFramePr>
          <p:cNvPr id="5" name="Table 4"/>
          <p:cNvGraphicFramePr>
            <a:graphicFrameLocks noGrp="1"/>
          </p:cNvGraphicFramePr>
          <p:nvPr>
            <p:extLst>
              <p:ext uri="{D42A27DB-BD31-4B8C-83A1-F6EECF244321}">
                <p14:modId xmlns:p14="http://schemas.microsoft.com/office/powerpoint/2010/main" val="3762983508"/>
              </p:ext>
            </p:extLst>
          </p:nvPr>
        </p:nvGraphicFramePr>
        <p:xfrm>
          <a:off x="457200" y="5029200"/>
          <a:ext cx="7854416" cy="1298155"/>
        </p:xfrm>
        <a:graphic>
          <a:graphicData uri="http://schemas.openxmlformats.org/drawingml/2006/table">
            <a:tbl>
              <a:tblPr firstRow="1" firstCol="1" bandRow="1">
                <a:tableStyleId>{5C22544A-7EE6-4342-B048-85BDC9FD1C3A}</a:tableStyleId>
              </a:tblPr>
              <a:tblGrid>
                <a:gridCol w="2092467">
                  <a:extLst>
                    <a:ext uri="{9D8B030D-6E8A-4147-A177-3AD203B41FA5}">
                      <a16:colId xmlns:a16="http://schemas.microsoft.com/office/drawing/2014/main" xmlns="" val="20000"/>
                    </a:ext>
                  </a:extLst>
                </a:gridCol>
                <a:gridCol w="1841229">
                  <a:extLst>
                    <a:ext uri="{9D8B030D-6E8A-4147-A177-3AD203B41FA5}">
                      <a16:colId xmlns:a16="http://schemas.microsoft.com/office/drawing/2014/main" xmlns="" val="20001"/>
                    </a:ext>
                  </a:extLst>
                </a:gridCol>
                <a:gridCol w="1981591">
                  <a:extLst>
                    <a:ext uri="{9D8B030D-6E8A-4147-A177-3AD203B41FA5}">
                      <a16:colId xmlns:a16="http://schemas.microsoft.com/office/drawing/2014/main" xmlns="" val="20002"/>
                    </a:ext>
                  </a:extLst>
                </a:gridCol>
                <a:gridCol w="1939129">
                  <a:extLst>
                    <a:ext uri="{9D8B030D-6E8A-4147-A177-3AD203B41FA5}">
                      <a16:colId xmlns:a16="http://schemas.microsoft.com/office/drawing/2014/main" xmlns="" val="20003"/>
                    </a:ext>
                  </a:extLst>
                </a:gridCol>
              </a:tblGrid>
              <a:tr h="1298155">
                <a:tc>
                  <a:txBody>
                    <a:bodyPr/>
                    <a:lstStyle/>
                    <a:p>
                      <a:pPr marL="0" marR="0" algn="ctr">
                        <a:lnSpc>
                          <a:spcPct val="115000"/>
                        </a:lnSpc>
                        <a:spcBef>
                          <a:spcPts val="0"/>
                        </a:spcBef>
                        <a:spcAft>
                          <a:spcPts val="0"/>
                        </a:spcAft>
                      </a:pPr>
                      <a:r>
                        <a:rPr lang="en-US" sz="2400" kern="1200" dirty="0" err="1">
                          <a:solidFill>
                            <a:srgbClr val="002060"/>
                          </a:solidFill>
                          <a:latin typeface="Cambria" panose="02040503050406030204" pitchFamily="18" charset="0"/>
                          <a:ea typeface="ＭＳ Ｐゴシック" pitchFamily="123" charset="-128"/>
                          <a:cs typeface="+mn-cs"/>
                        </a:rPr>
                        <a:t>Lý</a:t>
                      </a:r>
                      <a:r>
                        <a:rPr lang="en-US" sz="2400" kern="1200" dirty="0">
                          <a:solidFill>
                            <a:srgbClr val="002060"/>
                          </a:solidFill>
                          <a:latin typeface="Cambria" panose="02040503050406030204" pitchFamily="18" charset="0"/>
                          <a:ea typeface="ＭＳ Ｐゴシック" pitchFamily="123" charset="-128"/>
                          <a:cs typeface="+mn-cs"/>
                        </a:rPr>
                        <a:t> </a:t>
                      </a:r>
                      <a:r>
                        <a:rPr lang="en-US" sz="2400" kern="1200" dirty="0" err="1">
                          <a:solidFill>
                            <a:srgbClr val="002060"/>
                          </a:solidFill>
                          <a:latin typeface="Cambria" panose="02040503050406030204" pitchFamily="18" charset="0"/>
                          <a:ea typeface="ＭＳ Ｐゴシック" pitchFamily="123" charset="-128"/>
                          <a:cs typeface="+mn-cs"/>
                        </a:rPr>
                        <a:t>thuyết</a:t>
                      </a:r>
                      <a:endParaRPr lang="en-US" sz="2400" kern="1200" dirty="0">
                        <a:solidFill>
                          <a:srgbClr val="002060"/>
                        </a:solidFill>
                        <a:latin typeface="Cambria" panose="02040503050406030204" pitchFamily="18" charset="0"/>
                        <a:ea typeface="ＭＳ Ｐゴシック" pitchFamily="123" charset="-128"/>
                        <a:cs typeface="+mn-cs"/>
                      </a:endParaRPr>
                    </a:p>
                    <a:p>
                      <a:pPr marL="0" marR="0" algn="ctr">
                        <a:lnSpc>
                          <a:spcPct val="115000"/>
                        </a:lnSpc>
                        <a:spcBef>
                          <a:spcPts val="0"/>
                        </a:spcBef>
                        <a:spcAft>
                          <a:spcPts val="0"/>
                        </a:spcAft>
                      </a:pPr>
                      <a:r>
                        <a:rPr lang="en-US" sz="2400" kern="1200" dirty="0">
                          <a:solidFill>
                            <a:srgbClr val="002060"/>
                          </a:solidFill>
                          <a:latin typeface="Cambria" panose="02040503050406030204" pitchFamily="18" charset="0"/>
                          <a:ea typeface="ＭＳ Ｐゴシック" pitchFamily="123" charset="-128"/>
                          <a:cs typeface="+mn-cs"/>
                        </a:rPr>
                        <a:t>&lt;30 </a:t>
                      </a:r>
                      <a:r>
                        <a:rPr lang="en-US" sz="2400" kern="1200" dirty="0" err="1">
                          <a:solidFill>
                            <a:srgbClr val="002060"/>
                          </a:solidFill>
                          <a:latin typeface="Cambria" panose="02040503050406030204" pitchFamily="18" charset="0"/>
                          <a:ea typeface="ＭＳ Ｐゴシック" pitchFamily="123" charset="-128"/>
                          <a:cs typeface="+mn-cs"/>
                        </a:rPr>
                        <a:t>tiết</a:t>
                      </a:r>
                      <a:r>
                        <a:rPr lang="en-US" sz="2400" kern="1200" dirty="0">
                          <a:solidFill>
                            <a:srgbClr val="002060"/>
                          </a:solidFill>
                          <a:latin typeface="Cambria" panose="02040503050406030204" pitchFamily="18" charset="0"/>
                          <a:ea typeface="ＭＳ Ｐゴシック" pitchFamily="123" charset="-128"/>
                          <a:cs typeface="+mn-cs"/>
                        </a:rPr>
                        <a:t>&gt;</a:t>
                      </a:r>
                    </a:p>
                  </a:txBody>
                  <a:tcPr marL="68580" marR="68580" marT="0" marB="0" anchor="ctr">
                    <a:solidFill>
                      <a:schemeClr val="bg1">
                        <a:lumMod val="75000"/>
                      </a:schemeClr>
                    </a:solidFill>
                  </a:tcPr>
                </a:tc>
                <a:tc>
                  <a:txBody>
                    <a:bodyPr/>
                    <a:lstStyle/>
                    <a:p>
                      <a:pPr marL="0" marR="0" algn="ctr">
                        <a:lnSpc>
                          <a:spcPct val="115000"/>
                        </a:lnSpc>
                        <a:spcBef>
                          <a:spcPts val="0"/>
                        </a:spcBef>
                        <a:spcAft>
                          <a:spcPts val="0"/>
                        </a:spcAft>
                      </a:pPr>
                      <a:r>
                        <a:rPr lang="en-US" sz="2400" kern="1200" dirty="0" err="1">
                          <a:solidFill>
                            <a:srgbClr val="002060"/>
                          </a:solidFill>
                          <a:latin typeface="Cambria" panose="02040503050406030204" pitchFamily="18" charset="0"/>
                          <a:ea typeface="ＭＳ Ｐゴシック" pitchFamily="123" charset="-128"/>
                          <a:cs typeface="+mn-cs"/>
                        </a:rPr>
                        <a:t>Bài</a:t>
                      </a:r>
                      <a:r>
                        <a:rPr lang="en-US" sz="2400" kern="1200" dirty="0">
                          <a:solidFill>
                            <a:srgbClr val="002060"/>
                          </a:solidFill>
                          <a:latin typeface="Cambria" panose="02040503050406030204" pitchFamily="18" charset="0"/>
                          <a:ea typeface="ＭＳ Ｐゴシック" pitchFamily="123" charset="-128"/>
                          <a:cs typeface="+mn-cs"/>
                        </a:rPr>
                        <a:t> </a:t>
                      </a:r>
                      <a:r>
                        <a:rPr lang="en-US" sz="2400" kern="1200" dirty="0" err="1">
                          <a:solidFill>
                            <a:srgbClr val="002060"/>
                          </a:solidFill>
                          <a:latin typeface="Cambria" panose="02040503050406030204" pitchFamily="18" charset="0"/>
                          <a:ea typeface="ＭＳ Ｐゴシック" pitchFamily="123" charset="-128"/>
                          <a:cs typeface="+mn-cs"/>
                        </a:rPr>
                        <a:t>tập</a:t>
                      </a:r>
                      <a:endParaRPr lang="en-US" sz="2400" kern="1200" dirty="0">
                        <a:solidFill>
                          <a:srgbClr val="002060"/>
                        </a:solidFill>
                        <a:latin typeface="Cambria" panose="02040503050406030204" pitchFamily="18" charset="0"/>
                        <a:ea typeface="ＭＳ Ｐゴシック" pitchFamily="123" charset="-128"/>
                        <a:cs typeface="+mn-cs"/>
                      </a:endParaRPr>
                    </a:p>
                    <a:p>
                      <a:pPr marL="0" marR="0" indent="0" algn="ctr" defTabSz="457200" rtl="0" eaLnBrk="1" fontAlgn="auto" latinLnBrk="0" hangingPunct="1">
                        <a:lnSpc>
                          <a:spcPct val="115000"/>
                        </a:lnSpc>
                        <a:spcBef>
                          <a:spcPts val="0"/>
                        </a:spcBef>
                        <a:spcAft>
                          <a:spcPts val="0"/>
                        </a:spcAft>
                        <a:buClrTx/>
                        <a:buSzTx/>
                        <a:buFontTx/>
                        <a:buNone/>
                        <a:tabLst/>
                        <a:defRPr/>
                      </a:pPr>
                      <a:r>
                        <a:rPr lang="en-US" sz="2400" kern="1200">
                          <a:solidFill>
                            <a:srgbClr val="002060"/>
                          </a:solidFill>
                          <a:latin typeface="Cambria" panose="02040503050406030204" pitchFamily="18" charset="0"/>
                          <a:ea typeface="ＭＳ Ｐゴシック" pitchFamily="123" charset="-128"/>
                          <a:cs typeface="+mn-cs"/>
                        </a:rPr>
                        <a:t>&lt;15 </a:t>
                      </a:r>
                      <a:r>
                        <a:rPr lang="en-US" sz="2400" kern="1200" dirty="0" err="1">
                          <a:solidFill>
                            <a:srgbClr val="002060"/>
                          </a:solidFill>
                          <a:latin typeface="Cambria" panose="02040503050406030204" pitchFamily="18" charset="0"/>
                          <a:ea typeface="ＭＳ Ｐゴシック" pitchFamily="123" charset="-128"/>
                          <a:cs typeface="+mn-cs"/>
                        </a:rPr>
                        <a:t>tiết</a:t>
                      </a:r>
                      <a:r>
                        <a:rPr lang="en-US" sz="2400" kern="1200" dirty="0">
                          <a:solidFill>
                            <a:srgbClr val="002060"/>
                          </a:solidFill>
                          <a:latin typeface="Cambria" panose="02040503050406030204" pitchFamily="18" charset="0"/>
                          <a:ea typeface="ＭＳ Ｐゴシック" pitchFamily="123" charset="-128"/>
                          <a:cs typeface="+mn-cs"/>
                        </a:rPr>
                        <a:t>&gt;</a:t>
                      </a:r>
                    </a:p>
                  </a:txBody>
                  <a:tcPr marL="68580" marR="68580" marT="0" marB="0" anchor="ctr">
                    <a:solidFill>
                      <a:schemeClr val="bg1">
                        <a:lumMod val="75000"/>
                      </a:schemeClr>
                    </a:solidFill>
                  </a:tcPr>
                </a:tc>
                <a:tc>
                  <a:txBody>
                    <a:bodyPr/>
                    <a:lstStyle/>
                    <a:p>
                      <a:pPr marL="0" marR="0" algn="ctr">
                        <a:lnSpc>
                          <a:spcPct val="115000"/>
                        </a:lnSpc>
                        <a:spcBef>
                          <a:spcPts val="0"/>
                        </a:spcBef>
                        <a:spcAft>
                          <a:spcPts val="0"/>
                        </a:spcAft>
                      </a:pPr>
                      <a:r>
                        <a:rPr lang="en-US" sz="2400" kern="1200" dirty="0" err="1">
                          <a:solidFill>
                            <a:srgbClr val="002060"/>
                          </a:solidFill>
                          <a:latin typeface="Cambria" panose="02040503050406030204" pitchFamily="18" charset="0"/>
                          <a:ea typeface="ＭＳ Ｐゴシック" pitchFamily="123" charset="-128"/>
                          <a:cs typeface="+mn-cs"/>
                        </a:rPr>
                        <a:t>Thực</a:t>
                      </a:r>
                      <a:r>
                        <a:rPr lang="en-US" sz="2400" kern="1200" dirty="0">
                          <a:solidFill>
                            <a:srgbClr val="002060"/>
                          </a:solidFill>
                          <a:latin typeface="Cambria" panose="02040503050406030204" pitchFamily="18" charset="0"/>
                          <a:ea typeface="ＭＳ Ｐゴシック" pitchFamily="123" charset="-128"/>
                          <a:cs typeface="+mn-cs"/>
                        </a:rPr>
                        <a:t> </a:t>
                      </a:r>
                      <a:r>
                        <a:rPr lang="en-US" sz="2400" kern="1200" dirty="0" err="1">
                          <a:solidFill>
                            <a:srgbClr val="002060"/>
                          </a:solidFill>
                          <a:latin typeface="Cambria" panose="02040503050406030204" pitchFamily="18" charset="0"/>
                          <a:ea typeface="ＭＳ Ｐゴシック" pitchFamily="123" charset="-128"/>
                          <a:cs typeface="+mn-cs"/>
                        </a:rPr>
                        <a:t>hành</a:t>
                      </a:r>
                      <a:endParaRPr lang="en-US" sz="2400" kern="1200" dirty="0">
                        <a:solidFill>
                          <a:srgbClr val="002060"/>
                        </a:solidFill>
                        <a:latin typeface="Cambria" panose="02040503050406030204" pitchFamily="18" charset="0"/>
                        <a:ea typeface="ＭＳ Ｐゴシック" pitchFamily="123" charset="-128"/>
                        <a:cs typeface="+mn-cs"/>
                      </a:endParaRPr>
                    </a:p>
                    <a:p>
                      <a:pPr marL="0" marR="0" algn="ctr">
                        <a:lnSpc>
                          <a:spcPct val="115000"/>
                        </a:lnSpc>
                        <a:spcBef>
                          <a:spcPts val="0"/>
                        </a:spcBef>
                        <a:spcAft>
                          <a:spcPts val="0"/>
                        </a:spcAft>
                      </a:pPr>
                      <a:r>
                        <a:rPr lang="en-US" sz="2400" kern="1200">
                          <a:solidFill>
                            <a:srgbClr val="002060"/>
                          </a:solidFill>
                          <a:latin typeface="Cambria" panose="02040503050406030204" pitchFamily="18" charset="0"/>
                          <a:ea typeface="ＭＳ Ｐゴシック" pitchFamily="123" charset="-128"/>
                          <a:cs typeface="+mn-cs"/>
                        </a:rPr>
                        <a:t>&lt; </a:t>
                      </a:r>
                      <a:r>
                        <a:rPr lang="en-US" sz="2400" kern="1200" dirty="0" err="1">
                          <a:solidFill>
                            <a:srgbClr val="002060"/>
                          </a:solidFill>
                          <a:latin typeface="Cambria" panose="02040503050406030204" pitchFamily="18" charset="0"/>
                          <a:ea typeface="ＭＳ Ｐゴシック" pitchFamily="123" charset="-128"/>
                          <a:cs typeface="+mn-cs"/>
                        </a:rPr>
                        <a:t>tiết</a:t>
                      </a:r>
                      <a:r>
                        <a:rPr lang="en-US" sz="2400" kern="1200" dirty="0">
                          <a:solidFill>
                            <a:srgbClr val="002060"/>
                          </a:solidFill>
                          <a:latin typeface="Cambria" panose="02040503050406030204" pitchFamily="18" charset="0"/>
                          <a:ea typeface="ＭＳ Ｐゴシック" pitchFamily="123" charset="-128"/>
                          <a:cs typeface="+mn-cs"/>
                        </a:rPr>
                        <a:t>&gt;</a:t>
                      </a:r>
                    </a:p>
                  </a:txBody>
                  <a:tcPr marL="68580" marR="68580" marT="0" marB="0" anchor="ctr">
                    <a:solidFill>
                      <a:schemeClr val="bg1">
                        <a:lumMod val="75000"/>
                      </a:schemeClr>
                    </a:solidFill>
                  </a:tcPr>
                </a:tc>
                <a:tc>
                  <a:txBody>
                    <a:bodyPr/>
                    <a:lstStyle/>
                    <a:p>
                      <a:pPr marL="0" marR="0" algn="ctr">
                        <a:lnSpc>
                          <a:spcPct val="115000"/>
                        </a:lnSpc>
                        <a:spcBef>
                          <a:spcPts val="0"/>
                        </a:spcBef>
                        <a:spcAft>
                          <a:spcPts val="0"/>
                        </a:spcAft>
                      </a:pPr>
                      <a:r>
                        <a:rPr lang="en-US" sz="2400" kern="1200" dirty="0" err="1">
                          <a:solidFill>
                            <a:srgbClr val="002060"/>
                          </a:solidFill>
                          <a:latin typeface="Cambria" panose="02040503050406030204" pitchFamily="18" charset="0"/>
                          <a:ea typeface="ＭＳ Ｐゴシック" pitchFamily="123" charset="-128"/>
                          <a:cs typeface="+mn-cs"/>
                        </a:rPr>
                        <a:t>Tự</a:t>
                      </a:r>
                      <a:r>
                        <a:rPr lang="en-US" sz="2400" kern="1200" dirty="0">
                          <a:solidFill>
                            <a:srgbClr val="002060"/>
                          </a:solidFill>
                          <a:latin typeface="Cambria" panose="02040503050406030204" pitchFamily="18" charset="0"/>
                          <a:ea typeface="ＭＳ Ｐゴシック" pitchFamily="123" charset="-128"/>
                          <a:cs typeface="+mn-cs"/>
                        </a:rPr>
                        <a:t> </a:t>
                      </a:r>
                      <a:r>
                        <a:rPr lang="en-US" sz="2400" kern="1200" dirty="0" err="1">
                          <a:solidFill>
                            <a:srgbClr val="002060"/>
                          </a:solidFill>
                          <a:latin typeface="Cambria" panose="02040503050406030204" pitchFamily="18" charset="0"/>
                          <a:ea typeface="ＭＳ Ｐゴシック" pitchFamily="123" charset="-128"/>
                          <a:cs typeface="+mn-cs"/>
                        </a:rPr>
                        <a:t>học</a:t>
                      </a:r>
                      <a:endParaRPr lang="en-US" sz="2400" kern="1200" dirty="0">
                        <a:solidFill>
                          <a:srgbClr val="002060"/>
                        </a:solidFill>
                        <a:latin typeface="Cambria" panose="02040503050406030204" pitchFamily="18" charset="0"/>
                        <a:ea typeface="ＭＳ Ｐゴシック" pitchFamily="123" charset="-128"/>
                        <a:cs typeface="+mn-cs"/>
                      </a:endParaRPr>
                    </a:p>
                    <a:p>
                      <a:pPr marL="0" marR="0" algn="ctr">
                        <a:lnSpc>
                          <a:spcPct val="115000"/>
                        </a:lnSpc>
                        <a:spcBef>
                          <a:spcPts val="0"/>
                        </a:spcBef>
                        <a:spcAft>
                          <a:spcPts val="0"/>
                        </a:spcAft>
                      </a:pPr>
                      <a:r>
                        <a:rPr lang="en-US" sz="2400" kern="1200" dirty="0">
                          <a:solidFill>
                            <a:srgbClr val="002060"/>
                          </a:solidFill>
                          <a:latin typeface="Cambria" panose="02040503050406030204" pitchFamily="18" charset="0"/>
                          <a:ea typeface="ＭＳ Ｐゴシック" pitchFamily="123" charset="-128"/>
                          <a:cs typeface="+mn-cs"/>
                        </a:rPr>
                        <a:t>&lt;90 </a:t>
                      </a:r>
                      <a:r>
                        <a:rPr lang="en-US" sz="2400" kern="1200" dirty="0" err="1">
                          <a:solidFill>
                            <a:srgbClr val="002060"/>
                          </a:solidFill>
                          <a:latin typeface="Cambria" panose="02040503050406030204" pitchFamily="18" charset="0"/>
                          <a:ea typeface="ＭＳ Ｐゴシック" pitchFamily="123" charset="-128"/>
                          <a:cs typeface="+mn-cs"/>
                        </a:rPr>
                        <a:t>tiết</a:t>
                      </a:r>
                      <a:r>
                        <a:rPr lang="en-US" sz="2400" kern="1200" dirty="0">
                          <a:solidFill>
                            <a:srgbClr val="002060"/>
                          </a:solidFill>
                          <a:latin typeface="Cambria" panose="02040503050406030204" pitchFamily="18" charset="0"/>
                          <a:ea typeface="ＭＳ Ｐゴシック" pitchFamily="123" charset="-128"/>
                          <a:cs typeface="+mn-cs"/>
                        </a:rPr>
                        <a:t>&gt;</a:t>
                      </a:r>
                    </a:p>
                  </a:txBody>
                  <a:tcPr marL="68580" marR="68580" marT="0" marB="0" anchor="ctr">
                    <a:solidFill>
                      <a:schemeClr val="bg1">
                        <a:lumMod val="75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4766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6823" y="2759964"/>
            <a:ext cx="3465576" cy="1819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369313" y="3107817"/>
            <a:ext cx="1719580" cy="953135"/>
          </a:xfrm>
          <a:prstGeom prst="rect">
            <a:avLst/>
          </a:prstGeom>
        </p:spPr>
        <p:txBody>
          <a:bodyPr vert="horz" wrap="square" lIns="0" tIns="67945" rIns="0" bIns="0" rtlCol="0">
            <a:spAutoFit/>
          </a:bodyPr>
          <a:lstStyle/>
          <a:p>
            <a:pPr marL="12700" marR="5080" indent="12065">
              <a:lnSpc>
                <a:spcPts val="3460"/>
              </a:lnSpc>
              <a:spcBef>
                <a:spcPts val="535"/>
              </a:spcBef>
            </a:pPr>
            <a:r>
              <a:rPr sz="3200" b="1" dirty="0">
                <a:solidFill>
                  <a:srgbClr val="005F2B"/>
                </a:solidFill>
                <a:latin typeface="Arial"/>
                <a:cs typeface="Arial"/>
                <a:hlinkClick r:id="rId3"/>
              </a:rPr>
              <a:t>Sy</a:t>
            </a:r>
            <a:r>
              <a:rPr sz="3200" b="1" spc="-15" dirty="0">
                <a:solidFill>
                  <a:srgbClr val="005F2B"/>
                </a:solidFill>
                <a:latin typeface="Arial"/>
                <a:cs typeface="Arial"/>
                <a:hlinkClick r:id="rId3"/>
              </a:rPr>
              <a:t>s</a:t>
            </a:r>
            <a:r>
              <a:rPr sz="3200" b="1" dirty="0">
                <a:solidFill>
                  <a:srgbClr val="005F2B"/>
                </a:solidFill>
                <a:latin typeface="Arial"/>
                <a:cs typeface="Arial"/>
                <a:hlinkClick r:id="rId3"/>
              </a:rPr>
              <a:t>tems </a:t>
            </a:r>
            <a:r>
              <a:rPr sz="3200" b="1" dirty="0">
                <a:solidFill>
                  <a:srgbClr val="005F2B"/>
                </a:solidFill>
                <a:latin typeface="Arial"/>
                <a:cs typeface="Arial"/>
              </a:rPr>
              <a:t> </a:t>
            </a:r>
            <a:r>
              <a:rPr sz="3200" b="1" dirty="0">
                <a:solidFill>
                  <a:srgbClr val="005F2B"/>
                </a:solidFill>
                <a:latin typeface="Arial"/>
                <a:cs typeface="Arial"/>
                <a:hlinkClick r:id="rId3"/>
              </a:rPr>
              <a:t>Thin</a:t>
            </a:r>
            <a:r>
              <a:rPr sz="3200" b="1" spc="-15" dirty="0">
                <a:solidFill>
                  <a:srgbClr val="005F2B"/>
                </a:solidFill>
                <a:latin typeface="Arial"/>
                <a:cs typeface="Arial"/>
                <a:hlinkClick r:id="rId3"/>
              </a:rPr>
              <a:t>k</a:t>
            </a:r>
            <a:r>
              <a:rPr sz="3200" b="1" dirty="0">
                <a:solidFill>
                  <a:srgbClr val="005F2B"/>
                </a:solidFill>
                <a:latin typeface="Arial"/>
                <a:cs typeface="Arial"/>
                <a:hlinkClick r:id="rId3"/>
              </a:rPr>
              <a:t>ing</a:t>
            </a:r>
            <a:endParaRPr sz="3200">
              <a:latin typeface="Arial"/>
              <a:cs typeface="Arial"/>
            </a:endParaRPr>
          </a:p>
        </p:txBody>
      </p:sp>
      <p:grpSp>
        <p:nvGrpSpPr>
          <p:cNvPr id="4" name="object 4"/>
          <p:cNvGrpSpPr/>
          <p:nvPr/>
        </p:nvGrpSpPr>
        <p:grpSpPr>
          <a:xfrm>
            <a:off x="3864864" y="1565147"/>
            <a:ext cx="4848225" cy="2316480"/>
            <a:chOff x="3864864" y="1565147"/>
            <a:chExt cx="4848225" cy="2316480"/>
          </a:xfrm>
        </p:grpSpPr>
        <p:sp>
          <p:nvSpPr>
            <p:cNvPr id="5" name="object 5"/>
            <p:cNvSpPr/>
            <p:nvPr/>
          </p:nvSpPr>
          <p:spPr>
            <a:xfrm>
              <a:off x="3864864" y="2657855"/>
              <a:ext cx="1339596" cy="97535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035296" y="1565147"/>
              <a:ext cx="3677411" cy="2316479"/>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5255767" y="1799336"/>
            <a:ext cx="3167380" cy="605155"/>
          </a:xfrm>
          <a:prstGeom prst="rect">
            <a:avLst/>
          </a:prstGeom>
        </p:spPr>
        <p:txBody>
          <a:bodyPr vert="horz" wrap="square" lIns="0" tIns="47625" rIns="0" bIns="0" rtlCol="0">
            <a:spAutoFit/>
          </a:bodyPr>
          <a:lstStyle/>
          <a:p>
            <a:pPr marL="12700" marR="5080">
              <a:lnSpc>
                <a:spcPts val="2160"/>
              </a:lnSpc>
              <a:spcBef>
                <a:spcPts val="375"/>
              </a:spcBef>
              <a:tabLst>
                <a:tab pos="690245" algn="l"/>
                <a:tab pos="848994" algn="l"/>
                <a:tab pos="1320165" algn="l"/>
                <a:tab pos="1481455" algn="l"/>
                <a:tab pos="1789430" algn="l"/>
                <a:tab pos="2070100" algn="l"/>
                <a:tab pos="2345690" algn="l"/>
                <a:tab pos="2873375" algn="l"/>
              </a:tabLst>
            </a:pPr>
            <a:r>
              <a:rPr sz="2000" dirty="0">
                <a:solidFill>
                  <a:srgbClr val="003185"/>
                </a:solidFill>
                <a:latin typeface="Arial"/>
                <a:cs typeface="Arial"/>
              </a:rPr>
              <a:t>Khả	năng		</a:t>
            </a:r>
            <a:r>
              <a:rPr sz="2000" spc="-70" dirty="0">
                <a:solidFill>
                  <a:srgbClr val="003185"/>
                </a:solidFill>
                <a:latin typeface="Trebuchet MS"/>
                <a:cs typeface="Trebuchet MS"/>
              </a:rPr>
              <a:t>xâ</a:t>
            </a:r>
            <a:r>
              <a:rPr sz="2000" spc="-65" dirty="0">
                <a:solidFill>
                  <a:srgbClr val="003185"/>
                </a:solidFill>
                <a:latin typeface="Trebuchet MS"/>
                <a:cs typeface="Trebuchet MS"/>
              </a:rPr>
              <a:t>y</a:t>
            </a:r>
            <a:r>
              <a:rPr sz="2000" dirty="0">
                <a:solidFill>
                  <a:srgbClr val="003185"/>
                </a:solidFill>
                <a:latin typeface="Trebuchet MS"/>
                <a:cs typeface="Trebuchet MS"/>
              </a:rPr>
              <a:t>	</a:t>
            </a:r>
            <a:r>
              <a:rPr sz="2000" spc="-35" dirty="0">
                <a:solidFill>
                  <a:srgbClr val="003185"/>
                </a:solidFill>
                <a:latin typeface="Trebuchet MS"/>
                <a:cs typeface="Trebuchet MS"/>
              </a:rPr>
              <a:t>d</a:t>
            </a:r>
            <a:r>
              <a:rPr sz="2000" dirty="0">
                <a:solidFill>
                  <a:srgbClr val="003185"/>
                </a:solidFill>
                <a:latin typeface="Arial"/>
                <a:cs typeface="Arial"/>
              </a:rPr>
              <a:t>ự</a:t>
            </a:r>
            <a:r>
              <a:rPr sz="2000" dirty="0">
                <a:solidFill>
                  <a:srgbClr val="003185"/>
                </a:solidFill>
                <a:latin typeface="Trebuchet MS"/>
                <a:cs typeface="Trebuchet MS"/>
              </a:rPr>
              <a:t>n</a:t>
            </a:r>
            <a:r>
              <a:rPr sz="2000" spc="10" dirty="0">
                <a:solidFill>
                  <a:srgbClr val="003185"/>
                </a:solidFill>
                <a:latin typeface="Trebuchet MS"/>
                <a:cs typeface="Trebuchet MS"/>
              </a:rPr>
              <a:t>g</a:t>
            </a:r>
            <a:r>
              <a:rPr sz="2000" dirty="0">
                <a:solidFill>
                  <a:srgbClr val="003185"/>
                </a:solidFill>
                <a:latin typeface="Trebuchet MS"/>
                <a:cs typeface="Trebuchet MS"/>
              </a:rPr>
              <a:t>	</a:t>
            </a:r>
            <a:r>
              <a:rPr sz="2000" spc="-15" dirty="0">
                <a:solidFill>
                  <a:srgbClr val="003185"/>
                </a:solidFill>
                <a:latin typeface="Arial"/>
                <a:cs typeface="Arial"/>
              </a:rPr>
              <a:t>hệ  </a:t>
            </a:r>
            <a:r>
              <a:rPr sz="2000" dirty="0">
                <a:solidFill>
                  <a:srgbClr val="003185"/>
                </a:solidFill>
                <a:latin typeface="Arial"/>
                <a:cs typeface="Arial"/>
              </a:rPr>
              <a:t>thốn</a:t>
            </a:r>
            <a:r>
              <a:rPr sz="2000" spc="-10" dirty="0">
                <a:solidFill>
                  <a:srgbClr val="003185"/>
                </a:solidFill>
                <a:latin typeface="Arial"/>
                <a:cs typeface="Arial"/>
              </a:rPr>
              <a:t>g</a:t>
            </a:r>
            <a:r>
              <a:rPr sz="2000" dirty="0">
                <a:solidFill>
                  <a:srgbClr val="003185"/>
                </a:solidFill>
                <a:latin typeface="Arial"/>
                <a:cs typeface="Arial"/>
              </a:rPr>
              <a:t>,	k</a:t>
            </a:r>
            <a:r>
              <a:rPr sz="2000" spc="5" dirty="0">
                <a:solidFill>
                  <a:srgbClr val="003185"/>
                </a:solidFill>
                <a:latin typeface="Arial"/>
                <a:cs typeface="Arial"/>
              </a:rPr>
              <a:t>ế</a:t>
            </a:r>
            <a:r>
              <a:rPr sz="2000" dirty="0">
                <a:solidFill>
                  <a:srgbClr val="003185"/>
                </a:solidFill>
                <a:latin typeface="Arial"/>
                <a:cs typeface="Arial"/>
              </a:rPr>
              <a:t>t	</a:t>
            </a:r>
            <a:r>
              <a:rPr sz="2000" spc="-15" dirty="0">
                <a:solidFill>
                  <a:srgbClr val="003185"/>
                </a:solidFill>
                <a:latin typeface="Arial"/>
                <a:cs typeface="Arial"/>
              </a:rPr>
              <a:t>n</a:t>
            </a:r>
            <a:r>
              <a:rPr sz="2000" spc="-5" dirty="0">
                <a:solidFill>
                  <a:srgbClr val="003185"/>
                </a:solidFill>
                <a:latin typeface="Arial"/>
                <a:cs typeface="Arial"/>
              </a:rPr>
              <a:t>ố</a:t>
            </a:r>
            <a:r>
              <a:rPr sz="2000" dirty="0">
                <a:solidFill>
                  <a:srgbClr val="003185"/>
                </a:solidFill>
                <a:latin typeface="Arial"/>
                <a:cs typeface="Arial"/>
              </a:rPr>
              <a:t>i	đầu	vào	</a:t>
            </a:r>
            <a:r>
              <a:rPr sz="2000" spc="-459" dirty="0">
                <a:solidFill>
                  <a:srgbClr val="003185"/>
                </a:solidFill>
                <a:latin typeface="Arial"/>
                <a:cs typeface="Arial"/>
              </a:rPr>
              <a:t> </a:t>
            </a:r>
            <a:r>
              <a:rPr sz="2000" spc="-10" dirty="0">
                <a:solidFill>
                  <a:srgbClr val="003185"/>
                </a:solidFill>
                <a:latin typeface="Arial"/>
                <a:cs typeface="Arial"/>
              </a:rPr>
              <a:t>và</a:t>
            </a:r>
            <a:endParaRPr sz="2000">
              <a:latin typeface="Arial"/>
              <a:cs typeface="Arial"/>
            </a:endParaRPr>
          </a:p>
        </p:txBody>
      </p:sp>
      <p:sp>
        <p:nvSpPr>
          <p:cNvPr id="8" name="object 8"/>
          <p:cNvSpPr txBox="1"/>
          <p:nvPr/>
        </p:nvSpPr>
        <p:spPr>
          <a:xfrm>
            <a:off x="5255767" y="2348230"/>
            <a:ext cx="3168650" cy="1153795"/>
          </a:xfrm>
          <a:prstGeom prst="rect">
            <a:avLst/>
          </a:prstGeom>
        </p:spPr>
        <p:txBody>
          <a:bodyPr vert="horz" wrap="square" lIns="0" tIns="47625" rIns="0" bIns="0" rtlCol="0">
            <a:spAutoFit/>
          </a:bodyPr>
          <a:lstStyle/>
          <a:p>
            <a:pPr marL="12700" marR="5080" algn="just">
              <a:lnSpc>
                <a:spcPts val="2160"/>
              </a:lnSpc>
              <a:spcBef>
                <a:spcPts val="375"/>
              </a:spcBef>
            </a:pPr>
            <a:r>
              <a:rPr sz="2000" dirty="0">
                <a:solidFill>
                  <a:srgbClr val="003185"/>
                </a:solidFill>
                <a:latin typeface="Arial"/>
                <a:cs typeface="Arial"/>
              </a:rPr>
              <a:t>đầu ra </a:t>
            </a:r>
            <a:r>
              <a:rPr sz="2000" spc="-5" dirty="0">
                <a:solidFill>
                  <a:srgbClr val="003185"/>
                </a:solidFill>
                <a:latin typeface="Arial"/>
                <a:cs typeface="Arial"/>
              </a:rPr>
              <a:t>giữa </a:t>
            </a:r>
            <a:r>
              <a:rPr sz="2000" dirty="0">
                <a:solidFill>
                  <a:srgbClr val="003185"/>
                </a:solidFill>
                <a:latin typeface="Arial"/>
                <a:cs typeface="Arial"/>
              </a:rPr>
              <a:t>các </a:t>
            </a:r>
            <a:r>
              <a:rPr sz="2000" spc="-5" dirty="0">
                <a:solidFill>
                  <a:srgbClr val="003185"/>
                </a:solidFill>
                <a:latin typeface="Arial"/>
                <a:cs typeface="Arial"/>
              </a:rPr>
              <a:t>thành phần  </a:t>
            </a:r>
            <a:r>
              <a:rPr sz="2000" dirty="0">
                <a:solidFill>
                  <a:srgbClr val="003185"/>
                </a:solidFill>
                <a:latin typeface="Arial"/>
                <a:cs typeface="Arial"/>
              </a:rPr>
              <a:t>để </a:t>
            </a:r>
            <a:r>
              <a:rPr sz="2000" spc="-5" dirty="0">
                <a:solidFill>
                  <a:srgbClr val="003185"/>
                </a:solidFill>
                <a:latin typeface="Arial"/>
                <a:cs typeface="Arial"/>
              </a:rPr>
              <a:t>phản ánh </a:t>
            </a:r>
            <a:r>
              <a:rPr sz="2000" dirty="0">
                <a:solidFill>
                  <a:srgbClr val="003185"/>
                </a:solidFill>
                <a:latin typeface="Arial"/>
                <a:cs typeface="Arial"/>
              </a:rPr>
              <a:t>cấu </a:t>
            </a:r>
            <a:r>
              <a:rPr sz="2000" spc="-5" dirty="0">
                <a:solidFill>
                  <a:srgbClr val="003185"/>
                </a:solidFill>
                <a:latin typeface="Arial"/>
                <a:cs typeface="Arial"/>
              </a:rPr>
              <a:t>trúc </a:t>
            </a:r>
            <a:r>
              <a:rPr sz="2000" spc="-10" dirty="0">
                <a:solidFill>
                  <a:srgbClr val="003185"/>
                </a:solidFill>
                <a:latin typeface="Arial"/>
                <a:cs typeface="Arial"/>
              </a:rPr>
              <a:t>và  </a:t>
            </a:r>
            <a:r>
              <a:rPr sz="2000" spc="-30" dirty="0">
                <a:solidFill>
                  <a:srgbClr val="003185"/>
                </a:solidFill>
                <a:latin typeface="Trebuchet MS"/>
                <a:cs typeface="Trebuchet MS"/>
              </a:rPr>
              <a:t>ch</a:t>
            </a:r>
            <a:r>
              <a:rPr sz="2000" spc="-30" dirty="0">
                <a:solidFill>
                  <a:srgbClr val="003185"/>
                </a:solidFill>
                <a:latin typeface="Arial"/>
                <a:cs typeface="Arial"/>
              </a:rPr>
              <a:t>ứ</a:t>
            </a:r>
            <a:r>
              <a:rPr sz="2000" spc="-30" dirty="0">
                <a:solidFill>
                  <a:srgbClr val="003185"/>
                </a:solidFill>
                <a:latin typeface="Trebuchet MS"/>
                <a:cs typeface="Trebuchet MS"/>
              </a:rPr>
              <a:t>c </a:t>
            </a:r>
            <a:r>
              <a:rPr sz="2000" spc="-45" dirty="0">
                <a:solidFill>
                  <a:srgbClr val="003185"/>
                </a:solidFill>
                <a:latin typeface="Arial"/>
                <a:cs typeface="Arial"/>
              </a:rPr>
              <a:t>năng </a:t>
            </a:r>
            <a:r>
              <a:rPr sz="2000" dirty="0">
                <a:solidFill>
                  <a:srgbClr val="003185"/>
                </a:solidFill>
                <a:latin typeface="Arial"/>
                <a:cs typeface="Arial"/>
              </a:rPr>
              <a:t>của hệ </a:t>
            </a:r>
            <a:r>
              <a:rPr sz="2000" spc="-5" dirty="0">
                <a:solidFill>
                  <a:srgbClr val="003185"/>
                </a:solidFill>
                <a:latin typeface="Arial"/>
                <a:cs typeface="Arial"/>
              </a:rPr>
              <a:t>thống  </a:t>
            </a:r>
            <a:r>
              <a:rPr sz="2000" spc="-20" dirty="0">
                <a:solidFill>
                  <a:srgbClr val="003185"/>
                </a:solidFill>
                <a:latin typeface="Arial"/>
                <a:cs typeface="Arial"/>
              </a:rPr>
              <a:t>đượ</a:t>
            </a:r>
            <a:r>
              <a:rPr sz="2000" spc="-20" dirty="0">
                <a:solidFill>
                  <a:srgbClr val="003185"/>
                </a:solidFill>
                <a:latin typeface="Trebuchet MS"/>
                <a:cs typeface="Trebuchet MS"/>
              </a:rPr>
              <a:t>c </a:t>
            </a:r>
            <a:r>
              <a:rPr sz="2000" spc="-55" dirty="0">
                <a:solidFill>
                  <a:srgbClr val="003185"/>
                </a:solidFill>
                <a:latin typeface="Trebuchet MS"/>
                <a:cs typeface="Trebuchet MS"/>
              </a:rPr>
              <a:t>theo</a:t>
            </a:r>
            <a:r>
              <a:rPr sz="2000" spc="-204" dirty="0">
                <a:solidFill>
                  <a:srgbClr val="003185"/>
                </a:solidFill>
                <a:latin typeface="Trebuchet MS"/>
                <a:cs typeface="Trebuchet MS"/>
              </a:rPr>
              <a:t> </a:t>
            </a:r>
            <a:r>
              <a:rPr sz="2000" spc="-45" dirty="0">
                <a:solidFill>
                  <a:srgbClr val="003185"/>
                </a:solidFill>
                <a:latin typeface="Trebuchet MS"/>
                <a:cs typeface="Trebuchet MS"/>
              </a:rPr>
              <a:t>dõi</a:t>
            </a:r>
            <a:endParaRPr sz="2000">
              <a:latin typeface="Trebuchet MS"/>
              <a:cs typeface="Trebuchet MS"/>
            </a:endParaRPr>
          </a:p>
        </p:txBody>
      </p:sp>
      <p:grpSp>
        <p:nvGrpSpPr>
          <p:cNvPr id="9" name="object 9"/>
          <p:cNvGrpSpPr/>
          <p:nvPr/>
        </p:nvGrpSpPr>
        <p:grpSpPr>
          <a:xfrm>
            <a:off x="3863340" y="3605784"/>
            <a:ext cx="4863465" cy="2316480"/>
            <a:chOff x="3863340" y="3605784"/>
            <a:chExt cx="4863465" cy="2316480"/>
          </a:xfrm>
        </p:grpSpPr>
        <p:sp>
          <p:nvSpPr>
            <p:cNvPr id="10" name="object 10"/>
            <p:cNvSpPr/>
            <p:nvPr/>
          </p:nvSpPr>
          <p:spPr>
            <a:xfrm>
              <a:off x="3863340" y="3605784"/>
              <a:ext cx="1341119" cy="122224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020056" y="3857244"/>
              <a:ext cx="3706367" cy="2065020"/>
            </a:xfrm>
            <a:prstGeom prst="rect">
              <a:avLst/>
            </a:prstGeom>
            <a:blipFill>
              <a:blip r:embed="rId7" cstate="print"/>
              <a:stretch>
                <a:fillRect/>
              </a:stretch>
            </a:blipFill>
          </p:spPr>
          <p:txBody>
            <a:bodyPr wrap="square" lIns="0" tIns="0" rIns="0" bIns="0" rtlCol="0"/>
            <a:lstStyle/>
            <a:p>
              <a:endParaRPr/>
            </a:p>
          </p:txBody>
        </p:sp>
      </p:grpSp>
      <p:sp>
        <p:nvSpPr>
          <p:cNvPr id="12" name="object 12"/>
          <p:cNvSpPr txBox="1"/>
          <p:nvPr/>
        </p:nvSpPr>
        <p:spPr>
          <a:xfrm>
            <a:off x="5241163" y="3942715"/>
            <a:ext cx="3199130" cy="1703070"/>
          </a:xfrm>
          <a:prstGeom prst="rect">
            <a:avLst/>
          </a:prstGeom>
        </p:spPr>
        <p:txBody>
          <a:bodyPr vert="horz" wrap="square" lIns="0" tIns="43180" rIns="0" bIns="0" rtlCol="0">
            <a:spAutoFit/>
          </a:bodyPr>
          <a:lstStyle/>
          <a:p>
            <a:pPr marL="12700" marR="5080" algn="just">
              <a:lnSpc>
                <a:spcPct val="90000"/>
              </a:lnSpc>
              <a:spcBef>
                <a:spcPts val="340"/>
              </a:spcBef>
            </a:pPr>
            <a:r>
              <a:rPr sz="2000" dirty="0">
                <a:solidFill>
                  <a:srgbClr val="003185"/>
                </a:solidFill>
                <a:latin typeface="Arial"/>
                <a:cs typeface="Arial"/>
              </a:rPr>
              <a:t>Thảo </a:t>
            </a:r>
            <a:r>
              <a:rPr sz="2000" spc="-5" dirty="0">
                <a:solidFill>
                  <a:srgbClr val="003185"/>
                </a:solidFill>
                <a:latin typeface="Arial"/>
                <a:cs typeface="Arial"/>
              </a:rPr>
              <a:t>luận </a:t>
            </a:r>
            <a:r>
              <a:rPr sz="2000" spc="-10" dirty="0">
                <a:solidFill>
                  <a:srgbClr val="003185"/>
                </a:solidFill>
                <a:latin typeface="Arial"/>
                <a:cs typeface="Arial"/>
              </a:rPr>
              <a:t>và </a:t>
            </a:r>
            <a:r>
              <a:rPr sz="2000" dirty="0">
                <a:solidFill>
                  <a:srgbClr val="003185"/>
                </a:solidFill>
                <a:latin typeface="Arial"/>
                <a:cs typeface="Arial"/>
              </a:rPr>
              <a:t>minh </a:t>
            </a:r>
            <a:r>
              <a:rPr sz="2000" spc="-5" dirty="0">
                <a:solidFill>
                  <a:srgbClr val="003185"/>
                </a:solidFill>
                <a:latin typeface="Arial"/>
                <a:cs typeface="Arial"/>
              </a:rPr>
              <a:t>họa </a:t>
            </a:r>
            <a:r>
              <a:rPr sz="2000" dirty="0">
                <a:solidFill>
                  <a:srgbClr val="003185"/>
                </a:solidFill>
                <a:latin typeface="Arial"/>
                <a:cs typeface="Arial"/>
              </a:rPr>
              <a:t>hệ  thống, đánh giá hệ </a:t>
            </a:r>
            <a:r>
              <a:rPr sz="2000" spc="-5" dirty="0">
                <a:solidFill>
                  <a:srgbClr val="003185"/>
                </a:solidFill>
                <a:latin typeface="Arial"/>
                <a:cs typeface="Arial"/>
              </a:rPr>
              <a:t>thống,  </a:t>
            </a:r>
            <a:r>
              <a:rPr sz="2000" dirty="0">
                <a:solidFill>
                  <a:srgbClr val="003185"/>
                </a:solidFill>
                <a:latin typeface="Arial"/>
                <a:cs typeface="Arial"/>
              </a:rPr>
              <a:t>so sánh </a:t>
            </a:r>
            <a:r>
              <a:rPr sz="2000" spc="-5" dirty="0">
                <a:solidFill>
                  <a:srgbClr val="003185"/>
                </a:solidFill>
                <a:latin typeface="Arial"/>
                <a:cs typeface="Arial"/>
              </a:rPr>
              <a:t>các </a:t>
            </a:r>
            <a:r>
              <a:rPr sz="2000" dirty="0">
                <a:solidFill>
                  <a:srgbClr val="003185"/>
                </a:solidFill>
                <a:latin typeface="Arial"/>
                <a:cs typeface="Arial"/>
              </a:rPr>
              <a:t>hệ </a:t>
            </a:r>
            <a:r>
              <a:rPr sz="2000" spc="-5" dirty="0">
                <a:solidFill>
                  <a:srgbClr val="003185"/>
                </a:solidFill>
                <a:latin typeface="Arial"/>
                <a:cs typeface="Arial"/>
              </a:rPr>
              <a:t>thống, </a:t>
            </a:r>
            <a:r>
              <a:rPr sz="2000" spc="-15" dirty="0">
                <a:solidFill>
                  <a:srgbClr val="003185"/>
                </a:solidFill>
                <a:latin typeface="Arial"/>
                <a:cs typeface="Arial"/>
              </a:rPr>
              <a:t>áp  </a:t>
            </a:r>
            <a:r>
              <a:rPr sz="2000" dirty="0">
                <a:solidFill>
                  <a:srgbClr val="003185"/>
                </a:solidFill>
                <a:latin typeface="Arial"/>
                <a:cs typeface="Arial"/>
              </a:rPr>
              <a:t>dụng hệ </a:t>
            </a:r>
            <a:r>
              <a:rPr sz="2000" spc="-10" dirty="0">
                <a:solidFill>
                  <a:srgbClr val="003185"/>
                </a:solidFill>
                <a:latin typeface="Arial"/>
                <a:cs typeface="Arial"/>
              </a:rPr>
              <a:t>thống </a:t>
            </a:r>
            <a:r>
              <a:rPr sz="2000" dirty="0">
                <a:solidFill>
                  <a:srgbClr val="003185"/>
                </a:solidFill>
                <a:latin typeface="Arial"/>
                <a:cs typeface="Arial"/>
              </a:rPr>
              <a:t>khác </a:t>
            </a:r>
            <a:r>
              <a:rPr sz="2000" spc="-5" dirty="0">
                <a:solidFill>
                  <a:srgbClr val="003185"/>
                </a:solidFill>
                <a:latin typeface="Arial"/>
                <a:cs typeface="Arial"/>
              </a:rPr>
              <a:t>nhau  </a:t>
            </a:r>
            <a:r>
              <a:rPr sz="2000" dirty="0">
                <a:solidFill>
                  <a:srgbClr val="003185"/>
                </a:solidFill>
                <a:latin typeface="Arial"/>
                <a:cs typeface="Arial"/>
              </a:rPr>
              <a:t>với các </a:t>
            </a:r>
            <a:r>
              <a:rPr sz="2000" spc="-5" dirty="0">
                <a:solidFill>
                  <a:srgbClr val="003185"/>
                </a:solidFill>
                <a:latin typeface="Arial"/>
                <a:cs typeface="Arial"/>
              </a:rPr>
              <a:t>tình huống </a:t>
            </a:r>
            <a:r>
              <a:rPr sz="2000" dirty="0">
                <a:solidFill>
                  <a:srgbClr val="003185"/>
                </a:solidFill>
                <a:latin typeface="Arial"/>
                <a:cs typeface="Arial"/>
              </a:rPr>
              <a:t>khác  nhau</a:t>
            </a:r>
            <a:endParaRPr sz="2000">
              <a:latin typeface="Arial"/>
              <a:cs typeface="Arial"/>
            </a:endParaRPr>
          </a:p>
        </p:txBody>
      </p:sp>
      <p:grpSp>
        <p:nvGrpSpPr>
          <p:cNvPr id="15" name="object 15"/>
          <p:cNvGrpSpPr/>
          <p:nvPr/>
        </p:nvGrpSpPr>
        <p:grpSpPr>
          <a:xfrm>
            <a:off x="1347469" y="4864100"/>
            <a:ext cx="1583690" cy="1146810"/>
            <a:chOff x="1347469" y="4864100"/>
            <a:chExt cx="1583690" cy="1146810"/>
          </a:xfrm>
        </p:grpSpPr>
        <p:sp>
          <p:nvSpPr>
            <p:cNvPr id="16" name="object 16"/>
            <p:cNvSpPr/>
            <p:nvPr/>
          </p:nvSpPr>
          <p:spPr>
            <a:xfrm>
              <a:off x="1360169" y="4876800"/>
              <a:ext cx="981075" cy="808990"/>
            </a:xfrm>
            <a:custGeom>
              <a:avLst/>
              <a:gdLst/>
              <a:ahLst/>
              <a:cxnLst/>
              <a:rect l="l" t="t" r="r" b="b"/>
              <a:pathLst>
                <a:path w="981075" h="808989">
                  <a:moveTo>
                    <a:pt x="0" y="80899"/>
                  </a:moveTo>
                  <a:lnTo>
                    <a:pt x="6353" y="49399"/>
                  </a:lnTo>
                  <a:lnTo>
                    <a:pt x="23685" y="23685"/>
                  </a:lnTo>
                  <a:lnTo>
                    <a:pt x="49399" y="6353"/>
                  </a:lnTo>
                  <a:lnTo>
                    <a:pt x="80899" y="0"/>
                  </a:lnTo>
                  <a:lnTo>
                    <a:pt x="899922" y="0"/>
                  </a:lnTo>
                  <a:lnTo>
                    <a:pt x="931421" y="6353"/>
                  </a:lnTo>
                  <a:lnTo>
                    <a:pt x="957135" y="23685"/>
                  </a:lnTo>
                  <a:lnTo>
                    <a:pt x="974467" y="49399"/>
                  </a:lnTo>
                  <a:lnTo>
                    <a:pt x="980821" y="80899"/>
                  </a:lnTo>
                  <a:lnTo>
                    <a:pt x="980821" y="728091"/>
                  </a:lnTo>
                  <a:lnTo>
                    <a:pt x="974467" y="759580"/>
                  </a:lnTo>
                  <a:lnTo>
                    <a:pt x="957135" y="785294"/>
                  </a:lnTo>
                  <a:lnTo>
                    <a:pt x="931421" y="802632"/>
                  </a:lnTo>
                  <a:lnTo>
                    <a:pt x="899922" y="808990"/>
                  </a:lnTo>
                  <a:lnTo>
                    <a:pt x="80899" y="808990"/>
                  </a:lnTo>
                  <a:lnTo>
                    <a:pt x="49399" y="802632"/>
                  </a:lnTo>
                  <a:lnTo>
                    <a:pt x="23685" y="785294"/>
                  </a:lnTo>
                  <a:lnTo>
                    <a:pt x="6353" y="759580"/>
                  </a:lnTo>
                  <a:lnTo>
                    <a:pt x="0" y="728091"/>
                  </a:lnTo>
                  <a:lnTo>
                    <a:pt x="0" y="80899"/>
                  </a:lnTo>
                  <a:close/>
                </a:path>
              </a:pathLst>
            </a:custGeom>
            <a:ln w="25400">
              <a:solidFill>
                <a:srgbClr val="003CAB"/>
              </a:solidFill>
            </a:ln>
          </p:spPr>
          <p:txBody>
            <a:bodyPr wrap="square" lIns="0" tIns="0" rIns="0" bIns="0" rtlCol="0"/>
            <a:lstStyle/>
            <a:p>
              <a:endParaRPr/>
            </a:p>
          </p:txBody>
        </p:sp>
        <p:sp>
          <p:nvSpPr>
            <p:cNvPr id="17" name="object 17"/>
            <p:cNvSpPr/>
            <p:nvPr/>
          </p:nvSpPr>
          <p:spPr>
            <a:xfrm>
              <a:off x="1819655" y="5447030"/>
              <a:ext cx="1111250" cy="563880"/>
            </a:xfrm>
            <a:custGeom>
              <a:avLst/>
              <a:gdLst/>
              <a:ahLst/>
              <a:cxnLst/>
              <a:rect l="l" t="t" r="r" b="b"/>
              <a:pathLst>
                <a:path w="1111250" h="563879">
                  <a:moveTo>
                    <a:pt x="45593" y="0"/>
                  </a:moveTo>
                  <a:lnTo>
                    <a:pt x="0" y="8763"/>
                  </a:lnTo>
                  <a:lnTo>
                    <a:pt x="10869" y="56079"/>
                  </a:lnTo>
                  <a:lnTo>
                    <a:pt x="25018" y="102409"/>
                  </a:lnTo>
                  <a:lnTo>
                    <a:pt x="42386" y="147580"/>
                  </a:lnTo>
                  <a:lnTo>
                    <a:pt x="62907" y="191417"/>
                  </a:lnTo>
                  <a:lnTo>
                    <a:pt x="86518" y="233747"/>
                  </a:lnTo>
                  <a:lnTo>
                    <a:pt x="113156" y="274396"/>
                  </a:lnTo>
                  <a:lnTo>
                    <a:pt x="142740" y="313293"/>
                  </a:lnTo>
                  <a:lnTo>
                    <a:pt x="174532" y="349495"/>
                  </a:lnTo>
                  <a:lnTo>
                    <a:pt x="208371" y="382975"/>
                  </a:lnTo>
                  <a:lnTo>
                    <a:pt x="244095" y="413705"/>
                  </a:lnTo>
                  <a:lnTo>
                    <a:pt x="281543" y="441657"/>
                  </a:lnTo>
                  <a:lnTo>
                    <a:pt x="320554" y="466804"/>
                  </a:lnTo>
                  <a:lnTo>
                    <a:pt x="360965" y="489117"/>
                  </a:lnTo>
                  <a:lnTo>
                    <a:pt x="402617" y="508569"/>
                  </a:lnTo>
                  <a:lnTo>
                    <a:pt x="445347" y="525132"/>
                  </a:lnTo>
                  <a:lnTo>
                    <a:pt x="488994" y="538779"/>
                  </a:lnTo>
                  <a:lnTo>
                    <a:pt x="533397" y="549482"/>
                  </a:lnTo>
                  <a:lnTo>
                    <a:pt x="578393" y="557213"/>
                  </a:lnTo>
                  <a:lnTo>
                    <a:pt x="623823" y="561945"/>
                  </a:lnTo>
                  <a:lnTo>
                    <a:pt x="669524" y="563649"/>
                  </a:lnTo>
                  <a:lnTo>
                    <a:pt x="715335" y="562298"/>
                  </a:lnTo>
                  <a:lnTo>
                    <a:pt x="761095" y="557865"/>
                  </a:lnTo>
                  <a:lnTo>
                    <a:pt x="806642" y="550321"/>
                  </a:lnTo>
                  <a:lnTo>
                    <a:pt x="851815" y="539639"/>
                  </a:lnTo>
                  <a:lnTo>
                    <a:pt x="896452" y="525791"/>
                  </a:lnTo>
                  <a:lnTo>
                    <a:pt x="940393" y="508750"/>
                  </a:lnTo>
                  <a:lnTo>
                    <a:pt x="983475" y="488487"/>
                  </a:lnTo>
                  <a:lnTo>
                    <a:pt x="1025537" y="464976"/>
                  </a:lnTo>
                  <a:lnTo>
                    <a:pt x="1066419" y="438188"/>
                  </a:lnTo>
                  <a:lnTo>
                    <a:pt x="1086866" y="461175"/>
                  </a:lnTo>
                  <a:lnTo>
                    <a:pt x="1111123" y="373024"/>
                  </a:lnTo>
                  <a:lnTo>
                    <a:pt x="1014857" y="380314"/>
                  </a:lnTo>
                  <a:lnTo>
                    <a:pt x="1035304" y="403301"/>
                  </a:lnTo>
                  <a:lnTo>
                    <a:pt x="990343" y="431829"/>
                  </a:lnTo>
                  <a:lnTo>
                    <a:pt x="943268" y="456443"/>
                  </a:lnTo>
                  <a:lnTo>
                    <a:pt x="894340" y="477035"/>
                  </a:lnTo>
                  <a:lnTo>
                    <a:pt x="843820" y="493499"/>
                  </a:lnTo>
                  <a:lnTo>
                    <a:pt x="791971" y="505726"/>
                  </a:lnTo>
                  <a:lnTo>
                    <a:pt x="744911" y="512990"/>
                  </a:lnTo>
                  <a:lnTo>
                    <a:pt x="698139" y="516720"/>
                  </a:lnTo>
                  <a:lnTo>
                    <a:pt x="651800" y="517015"/>
                  </a:lnTo>
                  <a:lnTo>
                    <a:pt x="606039" y="513972"/>
                  </a:lnTo>
                  <a:lnTo>
                    <a:pt x="561001" y="507690"/>
                  </a:lnTo>
                  <a:lnTo>
                    <a:pt x="516828" y="498265"/>
                  </a:lnTo>
                  <a:lnTo>
                    <a:pt x="473666" y="485797"/>
                  </a:lnTo>
                  <a:lnTo>
                    <a:pt x="431658" y="470382"/>
                  </a:lnTo>
                  <a:lnTo>
                    <a:pt x="390950" y="452119"/>
                  </a:lnTo>
                  <a:lnTo>
                    <a:pt x="351685" y="431106"/>
                  </a:lnTo>
                  <a:lnTo>
                    <a:pt x="314007" y="407439"/>
                  </a:lnTo>
                  <a:lnTo>
                    <a:pt x="278061" y="381218"/>
                  </a:lnTo>
                  <a:lnTo>
                    <a:pt x="243991" y="352539"/>
                  </a:lnTo>
                  <a:lnTo>
                    <a:pt x="211942" y="321501"/>
                  </a:lnTo>
                  <a:lnTo>
                    <a:pt x="182057" y="288202"/>
                  </a:lnTo>
                  <a:lnTo>
                    <a:pt x="154481" y="252739"/>
                  </a:lnTo>
                  <a:lnTo>
                    <a:pt x="129359" y="215210"/>
                  </a:lnTo>
                  <a:lnTo>
                    <a:pt x="106834" y="175712"/>
                  </a:lnTo>
                  <a:lnTo>
                    <a:pt x="87050" y="134345"/>
                  </a:lnTo>
                  <a:lnTo>
                    <a:pt x="70153" y="91205"/>
                  </a:lnTo>
                  <a:lnTo>
                    <a:pt x="56285" y="46391"/>
                  </a:lnTo>
                  <a:lnTo>
                    <a:pt x="45593" y="0"/>
                  </a:lnTo>
                  <a:close/>
                </a:path>
              </a:pathLst>
            </a:custGeom>
            <a:solidFill>
              <a:srgbClr val="00AF50"/>
            </a:solidFill>
          </p:spPr>
          <p:txBody>
            <a:bodyPr wrap="square" lIns="0" tIns="0" rIns="0" bIns="0" rtlCol="0"/>
            <a:lstStyle/>
            <a:p>
              <a:endParaRPr/>
            </a:p>
          </p:txBody>
        </p:sp>
        <p:sp>
          <p:nvSpPr>
            <p:cNvPr id="18" name="object 18"/>
            <p:cNvSpPr/>
            <p:nvPr/>
          </p:nvSpPr>
          <p:spPr>
            <a:xfrm>
              <a:off x="1402714" y="5105400"/>
              <a:ext cx="871855" cy="346710"/>
            </a:xfrm>
            <a:custGeom>
              <a:avLst/>
              <a:gdLst/>
              <a:ahLst/>
              <a:cxnLst/>
              <a:rect l="l" t="t" r="r" b="b"/>
              <a:pathLst>
                <a:path w="871855" h="346710">
                  <a:moveTo>
                    <a:pt x="837184" y="0"/>
                  </a:moveTo>
                  <a:lnTo>
                    <a:pt x="34671" y="0"/>
                  </a:lnTo>
                  <a:lnTo>
                    <a:pt x="21163" y="2720"/>
                  </a:lnTo>
                  <a:lnTo>
                    <a:pt x="10144" y="10144"/>
                  </a:lnTo>
                  <a:lnTo>
                    <a:pt x="2720" y="21163"/>
                  </a:lnTo>
                  <a:lnTo>
                    <a:pt x="0" y="34670"/>
                  </a:lnTo>
                  <a:lnTo>
                    <a:pt x="0" y="312038"/>
                  </a:lnTo>
                  <a:lnTo>
                    <a:pt x="2720" y="325546"/>
                  </a:lnTo>
                  <a:lnTo>
                    <a:pt x="10144" y="336565"/>
                  </a:lnTo>
                  <a:lnTo>
                    <a:pt x="21163" y="343989"/>
                  </a:lnTo>
                  <a:lnTo>
                    <a:pt x="34671" y="346709"/>
                  </a:lnTo>
                  <a:lnTo>
                    <a:pt x="837184" y="346709"/>
                  </a:lnTo>
                  <a:lnTo>
                    <a:pt x="850691" y="343989"/>
                  </a:lnTo>
                  <a:lnTo>
                    <a:pt x="861710" y="336565"/>
                  </a:lnTo>
                  <a:lnTo>
                    <a:pt x="869134" y="325546"/>
                  </a:lnTo>
                  <a:lnTo>
                    <a:pt x="871854" y="312038"/>
                  </a:lnTo>
                  <a:lnTo>
                    <a:pt x="871854" y="34670"/>
                  </a:lnTo>
                  <a:lnTo>
                    <a:pt x="869134" y="21163"/>
                  </a:lnTo>
                  <a:lnTo>
                    <a:pt x="861710" y="10144"/>
                  </a:lnTo>
                  <a:lnTo>
                    <a:pt x="850691" y="2720"/>
                  </a:lnTo>
                  <a:lnTo>
                    <a:pt x="837184" y="0"/>
                  </a:lnTo>
                  <a:close/>
                </a:path>
              </a:pathLst>
            </a:custGeom>
            <a:solidFill>
              <a:srgbClr val="77A8FF"/>
            </a:solidFill>
          </p:spPr>
          <p:txBody>
            <a:bodyPr wrap="square" lIns="0" tIns="0" rIns="0" bIns="0" rtlCol="0"/>
            <a:lstStyle/>
            <a:p>
              <a:endParaRPr/>
            </a:p>
          </p:txBody>
        </p:sp>
        <p:sp>
          <p:nvSpPr>
            <p:cNvPr id="19" name="object 19"/>
            <p:cNvSpPr/>
            <p:nvPr/>
          </p:nvSpPr>
          <p:spPr>
            <a:xfrm>
              <a:off x="1402714" y="5105400"/>
              <a:ext cx="871855" cy="346710"/>
            </a:xfrm>
            <a:custGeom>
              <a:avLst/>
              <a:gdLst/>
              <a:ahLst/>
              <a:cxnLst/>
              <a:rect l="l" t="t" r="r" b="b"/>
              <a:pathLst>
                <a:path w="871855" h="346710">
                  <a:moveTo>
                    <a:pt x="0" y="34670"/>
                  </a:moveTo>
                  <a:lnTo>
                    <a:pt x="2720" y="21163"/>
                  </a:lnTo>
                  <a:lnTo>
                    <a:pt x="10144" y="10144"/>
                  </a:lnTo>
                  <a:lnTo>
                    <a:pt x="21163" y="2720"/>
                  </a:lnTo>
                  <a:lnTo>
                    <a:pt x="34671" y="0"/>
                  </a:lnTo>
                  <a:lnTo>
                    <a:pt x="837184" y="0"/>
                  </a:lnTo>
                  <a:lnTo>
                    <a:pt x="850691" y="2720"/>
                  </a:lnTo>
                  <a:lnTo>
                    <a:pt x="861710" y="10144"/>
                  </a:lnTo>
                  <a:lnTo>
                    <a:pt x="869134" y="21163"/>
                  </a:lnTo>
                  <a:lnTo>
                    <a:pt x="871854" y="34670"/>
                  </a:lnTo>
                  <a:lnTo>
                    <a:pt x="871854" y="312038"/>
                  </a:lnTo>
                  <a:lnTo>
                    <a:pt x="869134" y="325546"/>
                  </a:lnTo>
                  <a:lnTo>
                    <a:pt x="861710" y="336565"/>
                  </a:lnTo>
                  <a:lnTo>
                    <a:pt x="850691" y="343989"/>
                  </a:lnTo>
                  <a:lnTo>
                    <a:pt x="837184" y="346709"/>
                  </a:lnTo>
                  <a:lnTo>
                    <a:pt x="34671" y="346709"/>
                  </a:lnTo>
                  <a:lnTo>
                    <a:pt x="21163" y="343989"/>
                  </a:lnTo>
                  <a:lnTo>
                    <a:pt x="10144" y="336565"/>
                  </a:lnTo>
                  <a:lnTo>
                    <a:pt x="2720" y="325546"/>
                  </a:lnTo>
                  <a:lnTo>
                    <a:pt x="0" y="312038"/>
                  </a:lnTo>
                  <a:lnTo>
                    <a:pt x="0" y="34670"/>
                  </a:lnTo>
                  <a:close/>
                </a:path>
              </a:pathLst>
            </a:custGeom>
            <a:ln w="25400">
              <a:solidFill>
                <a:srgbClr val="FFFFFF"/>
              </a:solidFill>
            </a:ln>
          </p:spPr>
          <p:txBody>
            <a:bodyPr wrap="square" lIns="0" tIns="0" rIns="0" bIns="0" rtlCol="0"/>
            <a:lstStyle/>
            <a:p>
              <a:endParaRPr/>
            </a:p>
          </p:txBody>
        </p:sp>
      </p:grpSp>
      <p:sp>
        <p:nvSpPr>
          <p:cNvPr id="20" name="object 20"/>
          <p:cNvSpPr txBox="1"/>
          <p:nvPr/>
        </p:nvSpPr>
        <p:spPr>
          <a:xfrm>
            <a:off x="1514602" y="5090286"/>
            <a:ext cx="64706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00308"/>
                </a:solidFill>
                <a:latin typeface="Arial"/>
                <a:cs typeface="Arial"/>
              </a:rPr>
              <a:t>Pr</a:t>
            </a:r>
            <a:r>
              <a:rPr sz="2000" b="1" spc="-10" dirty="0">
                <a:solidFill>
                  <a:srgbClr val="000308"/>
                </a:solidFill>
                <a:latin typeface="Arial"/>
                <a:cs typeface="Arial"/>
              </a:rPr>
              <a:t>i</a:t>
            </a:r>
            <a:r>
              <a:rPr sz="2000" b="1" dirty="0">
                <a:solidFill>
                  <a:srgbClr val="000308"/>
                </a:solidFill>
                <a:latin typeface="Arial"/>
                <a:cs typeface="Arial"/>
              </a:rPr>
              <a:t>ce</a:t>
            </a:r>
            <a:endParaRPr sz="2000">
              <a:latin typeface="Arial"/>
              <a:cs typeface="Arial"/>
            </a:endParaRPr>
          </a:p>
        </p:txBody>
      </p:sp>
      <p:grpSp>
        <p:nvGrpSpPr>
          <p:cNvPr id="21" name="object 21"/>
          <p:cNvGrpSpPr/>
          <p:nvPr/>
        </p:nvGrpSpPr>
        <p:grpSpPr>
          <a:xfrm>
            <a:off x="2642742" y="4526618"/>
            <a:ext cx="1832610" cy="1136015"/>
            <a:chOff x="2642742" y="4526618"/>
            <a:chExt cx="1832610" cy="1136015"/>
          </a:xfrm>
        </p:grpSpPr>
        <p:sp>
          <p:nvSpPr>
            <p:cNvPr id="22" name="object 22"/>
            <p:cNvSpPr/>
            <p:nvPr/>
          </p:nvSpPr>
          <p:spPr>
            <a:xfrm>
              <a:off x="2655442" y="4840605"/>
              <a:ext cx="981075" cy="808990"/>
            </a:xfrm>
            <a:custGeom>
              <a:avLst/>
              <a:gdLst/>
              <a:ahLst/>
              <a:cxnLst/>
              <a:rect l="l" t="t" r="r" b="b"/>
              <a:pathLst>
                <a:path w="981075" h="808989">
                  <a:moveTo>
                    <a:pt x="900048" y="0"/>
                  </a:moveTo>
                  <a:lnTo>
                    <a:pt x="80899" y="0"/>
                  </a:lnTo>
                  <a:lnTo>
                    <a:pt x="49452" y="6353"/>
                  </a:lnTo>
                  <a:lnTo>
                    <a:pt x="23733" y="23685"/>
                  </a:lnTo>
                  <a:lnTo>
                    <a:pt x="6371" y="49399"/>
                  </a:lnTo>
                  <a:lnTo>
                    <a:pt x="0" y="80899"/>
                  </a:lnTo>
                  <a:lnTo>
                    <a:pt x="0" y="728091"/>
                  </a:lnTo>
                  <a:lnTo>
                    <a:pt x="6371" y="759580"/>
                  </a:lnTo>
                  <a:lnTo>
                    <a:pt x="23733" y="785294"/>
                  </a:lnTo>
                  <a:lnTo>
                    <a:pt x="49452" y="802632"/>
                  </a:lnTo>
                  <a:lnTo>
                    <a:pt x="80899" y="808990"/>
                  </a:lnTo>
                  <a:lnTo>
                    <a:pt x="900048" y="808990"/>
                  </a:lnTo>
                  <a:lnTo>
                    <a:pt x="931495" y="802632"/>
                  </a:lnTo>
                  <a:lnTo>
                    <a:pt x="957214" y="785294"/>
                  </a:lnTo>
                  <a:lnTo>
                    <a:pt x="974576" y="759580"/>
                  </a:lnTo>
                  <a:lnTo>
                    <a:pt x="980947" y="728091"/>
                  </a:lnTo>
                  <a:lnTo>
                    <a:pt x="980947" y="80899"/>
                  </a:lnTo>
                  <a:lnTo>
                    <a:pt x="974576" y="49399"/>
                  </a:lnTo>
                  <a:lnTo>
                    <a:pt x="957214" y="23685"/>
                  </a:lnTo>
                  <a:lnTo>
                    <a:pt x="931495" y="6353"/>
                  </a:lnTo>
                  <a:lnTo>
                    <a:pt x="900048" y="0"/>
                  </a:lnTo>
                  <a:close/>
                </a:path>
              </a:pathLst>
            </a:custGeom>
            <a:solidFill>
              <a:srgbClr val="FFFFFF">
                <a:alpha val="90194"/>
              </a:srgbClr>
            </a:solidFill>
          </p:spPr>
          <p:txBody>
            <a:bodyPr wrap="square" lIns="0" tIns="0" rIns="0" bIns="0" rtlCol="0"/>
            <a:lstStyle/>
            <a:p>
              <a:endParaRPr/>
            </a:p>
          </p:txBody>
        </p:sp>
        <p:sp>
          <p:nvSpPr>
            <p:cNvPr id="23" name="object 23"/>
            <p:cNvSpPr/>
            <p:nvPr/>
          </p:nvSpPr>
          <p:spPr>
            <a:xfrm>
              <a:off x="2655442" y="4840605"/>
              <a:ext cx="981075" cy="808990"/>
            </a:xfrm>
            <a:custGeom>
              <a:avLst/>
              <a:gdLst/>
              <a:ahLst/>
              <a:cxnLst/>
              <a:rect l="l" t="t" r="r" b="b"/>
              <a:pathLst>
                <a:path w="981075" h="808989">
                  <a:moveTo>
                    <a:pt x="0" y="80899"/>
                  </a:moveTo>
                  <a:lnTo>
                    <a:pt x="6371" y="49399"/>
                  </a:lnTo>
                  <a:lnTo>
                    <a:pt x="23733" y="23685"/>
                  </a:lnTo>
                  <a:lnTo>
                    <a:pt x="49452" y="6353"/>
                  </a:lnTo>
                  <a:lnTo>
                    <a:pt x="80899" y="0"/>
                  </a:lnTo>
                  <a:lnTo>
                    <a:pt x="900048" y="0"/>
                  </a:lnTo>
                  <a:lnTo>
                    <a:pt x="931495" y="6353"/>
                  </a:lnTo>
                  <a:lnTo>
                    <a:pt x="957214" y="23685"/>
                  </a:lnTo>
                  <a:lnTo>
                    <a:pt x="974576" y="49399"/>
                  </a:lnTo>
                  <a:lnTo>
                    <a:pt x="980947" y="80899"/>
                  </a:lnTo>
                  <a:lnTo>
                    <a:pt x="980947" y="728091"/>
                  </a:lnTo>
                  <a:lnTo>
                    <a:pt x="974576" y="759580"/>
                  </a:lnTo>
                  <a:lnTo>
                    <a:pt x="957214" y="785294"/>
                  </a:lnTo>
                  <a:lnTo>
                    <a:pt x="931495" y="802632"/>
                  </a:lnTo>
                  <a:lnTo>
                    <a:pt x="900048" y="808990"/>
                  </a:lnTo>
                  <a:lnTo>
                    <a:pt x="80899" y="808990"/>
                  </a:lnTo>
                  <a:lnTo>
                    <a:pt x="49452" y="802632"/>
                  </a:lnTo>
                  <a:lnTo>
                    <a:pt x="23733" y="785294"/>
                  </a:lnTo>
                  <a:lnTo>
                    <a:pt x="6371" y="759580"/>
                  </a:lnTo>
                  <a:lnTo>
                    <a:pt x="0" y="728091"/>
                  </a:lnTo>
                  <a:lnTo>
                    <a:pt x="0" y="80899"/>
                  </a:lnTo>
                  <a:close/>
                </a:path>
              </a:pathLst>
            </a:custGeom>
            <a:ln w="25400">
              <a:solidFill>
                <a:srgbClr val="003CAB"/>
              </a:solidFill>
            </a:ln>
          </p:spPr>
          <p:txBody>
            <a:bodyPr wrap="square" lIns="0" tIns="0" rIns="0" bIns="0" rtlCol="0"/>
            <a:lstStyle/>
            <a:p>
              <a:endParaRPr/>
            </a:p>
          </p:txBody>
        </p:sp>
        <p:sp>
          <p:nvSpPr>
            <p:cNvPr id="24" name="object 24"/>
            <p:cNvSpPr/>
            <p:nvPr/>
          </p:nvSpPr>
          <p:spPr>
            <a:xfrm>
              <a:off x="3246373" y="4526618"/>
              <a:ext cx="1228725" cy="612140"/>
            </a:xfrm>
            <a:custGeom>
              <a:avLst/>
              <a:gdLst/>
              <a:ahLst/>
              <a:cxnLst/>
              <a:rect l="l" t="t" r="r" b="b"/>
              <a:pathLst>
                <a:path w="1228725" h="612139">
                  <a:moveTo>
                    <a:pt x="747355" y="0"/>
                  </a:moveTo>
                  <a:lnTo>
                    <a:pt x="701309" y="767"/>
                  </a:lnTo>
                  <a:lnTo>
                    <a:pt x="655767" y="4330"/>
                  </a:lnTo>
                  <a:lnTo>
                    <a:pt x="610833" y="10619"/>
                  </a:lnTo>
                  <a:lnTo>
                    <a:pt x="566611" y="19565"/>
                  </a:lnTo>
                  <a:lnTo>
                    <a:pt x="523205" y="31099"/>
                  </a:lnTo>
                  <a:lnTo>
                    <a:pt x="480719" y="45153"/>
                  </a:lnTo>
                  <a:lnTo>
                    <a:pt x="439257" y="61657"/>
                  </a:lnTo>
                  <a:lnTo>
                    <a:pt x="398923" y="80543"/>
                  </a:lnTo>
                  <a:lnTo>
                    <a:pt x="359822" y="101742"/>
                  </a:lnTo>
                  <a:lnTo>
                    <a:pt x="322056" y="125185"/>
                  </a:lnTo>
                  <a:lnTo>
                    <a:pt x="285730" y="150802"/>
                  </a:lnTo>
                  <a:lnTo>
                    <a:pt x="250948" y="178526"/>
                  </a:lnTo>
                  <a:lnTo>
                    <a:pt x="217814" y="208287"/>
                  </a:lnTo>
                  <a:lnTo>
                    <a:pt x="186432" y="240016"/>
                  </a:lnTo>
                  <a:lnTo>
                    <a:pt x="156907" y="273644"/>
                  </a:lnTo>
                  <a:lnTo>
                    <a:pt x="129341" y="309103"/>
                  </a:lnTo>
                  <a:lnTo>
                    <a:pt x="103839" y="346324"/>
                  </a:lnTo>
                  <a:lnTo>
                    <a:pt x="80506" y="385237"/>
                  </a:lnTo>
                  <a:lnTo>
                    <a:pt x="59444" y="425774"/>
                  </a:lnTo>
                  <a:lnTo>
                    <a:pt x="40759" y="467867"/>
                  </a:lnTo>
                  <a:lnTo>
                    <a:pt x="24554" y="511445"/>
                  </a:lnTo>
                  <a:lnTo>
                    <a:pt x="10933" y="556440"/>
                  </a:lnTo>
                  <a:lnTo>
                    <a:pt x="0" y="602784"/>
                  </a:lnTo>
                  <a:lnTo>
                    <a:pt x="45465" y="612055"/>
                  </a:lnTo>
                  <a:lnTo>
                    <a:pt x="57315" y="562892"/>
                  </a:lnTo>
                  <a:lnTo>
                    <a:pt x="72615" y="514829"/>
                  </a:lnTo>
                  <a:lnTo>
                    <a:pt x="91281" y="468037"/>
                  </a:lnTo>
                  <a:lnTo>
                    <a:pt x="113227" y="422684"/>
                  </a:lnTo>
                  <a:lnTo>
                    <a:pt x="138370" y="378939"/>
                  </a:lnTo>
                  <a:lnTo>
                    <a:pt x="166624" y="336973"/>
                  </a:lnTo>
                  <a:lnTo>
                    <a:pt x="196406" y="298855"/>
                  </a:lnTo>
                  <a:lnTo>
                    <a:pt x="228250" y="263320"/>
                  </a:lnTo>
                  <a:lnTo>
                    <a:pt x="262010" y="230391"/>
                  </a:lnTo>
                  <a:lnTo>
                    <a:pt x="297539" y="200091"/>
                  </a:lnTo>
                  <a:lnTo>
                    <a:pt x="334689" y="172443"/>
                  </a:lnTo>
                  <a:lnTo>
                    <a:pt x="373314" y="147471"/>
                  </a:lnTo>
                  <a:lnTo>
                    <a:pt x="413267" y="125197"/>
                  </a:lnTo>
                  <a:lnTo>
                    <a:pt x="454401" y="105645"/>
                  </a:lnTo>
                  <a:lnTo>
                    <a:pt x="496569" y="88837"/>
                  </a:lnTo>
                  <a:lnTo>
                    <a:pt x="539624" y="74797"/>
                  </a:lnTo>
                  <a:lnTo>
                    <a:pt x="583419" y="63548"/>
                  </a:lnTo>
                  <a:lnTo>
                    <a:pt x="627808" y="55112"/>
                  </a:lnTo>
                  <a:lnTo>
                    <a:pt x="672643" y="49514"/>
                  </a:lnTo>
                  <a:lnTo>
                    <a:pt x="717778" y="46776"/>
                  </a:lnTo>
                  <a:lnTo>
                    <a:pt x="763066" y="46921"/>
                  </a:lnTo>
                  <a:lnTo>
                    <a:pt x="808359" y="49972"/>
                  </a:lnTo>
                  <a:lnTo>
                    <a:pt x="853511" y="55952"/>
                  </a:lnTo>
                  <a:lnTo>
                    <a:pt x="898376" y="64885"/>
                  </a:lnTo>
                  <a:lnTo>
                    <a:pt x="942805" y="76794"/>
                  </a:lnTo>
                  <a:lnTo>
                    <a:pt x="986653" y="91701"/>
                  </a:lnTo>
                  <a:lnTo>
                    <a:pt x="1029771" y="109630"/>
                  </a:lnTo>
                  <a:lnTo>
                    <a:pt x="1072015" y="130604"/>
                  </a:lnTo>
                  <a:lnTo>
                    <a:pt x="1113235" y="154646"/>
                  </a:lnTo>
                  <a:lnTo>
                    <a:pt x="1153287" y="181779"/>
                  </a:lnTo>
                  <a:lnTo>
                    <a:pt x="1132586" y="204639"/>
                  </a:lnTo>
                  <a:lnTo>
                    <a:pt x="1228471" y="213275"/>
                  </a:lnTo>
                  <a:lnTo>
                    <a:pt x="1205484" y="124502"/>
                  </a:lnTo>
                  <a:lnTo>
                    <a:pt x="1184655" y="147362"/>
                  </a:lnTo>
                  <a:lnTo>
                    <a:pt x="1146047" y="120671"/>
                  </a:lnTo>
                  <a:lnTo>
                    <a:pt x="1105956" y="96481"/>
                  </a:lnTo>
                  <a:lnTo>
                    <a:pt x="1064504" y="74853"/>
                  </a:lnTo>
                  <a:lnTo>
                    <a:pt x="1021810" y="55846"/>
                  </a:lnTo>
                  <a:lnTo>
                    <a:pt x="977994" y="39521"/>
                  </a:lnTo>
                  <a:lnTo>
                    <a:pt x="933176" y="25937"/>
                  </a:lnTo>
                  <a:lnTo>
                    <a:pt x="887476" y="15155"/>
                  </a:lnTo>
                  <a:lnTo>
                    <a:pt x="840542" y="7124"/>
                  </a:lnTo>
                  <a:lnTo>
                    <a:pt x="793800" y="2096"/>
                  </a:lnTo>
                  <a:lnTo>
                    <a:pt x="747355" y="0"/>
                  </a:lnTo>
                  <a:close/>
                </a:path>
              </a:pathLst>
            </a:custGeom>
            <a:solidFill>
              <a:srgbClr val="00AF50"/>
            </a:solidFill>
          </p:spPr>
          <p:txBody>
            <a:bodyPr wrap="square" lIns="0" tIns="0" rIns="0" bIns="0" rtlCol="0"/>
            <a:lstStyle/>
            <a:p>
              <a:endParaRPr/>
            </a:p>
          </p:txBody>
        </p:sp>
        <p:sp>
          <p:nvSpPr>
            <p:cNvPr id="25" name="object 25"/>
            <p:cNvSpPr/>
            <p:nvPr/>
          </p:nvSpPr>
          <p:spPr>
            <a:xfrm>
              <a:off x="2705099" y="5063490"/>
              <a:ext cx="871855" cy="346710"/>
            </a:xfrm>
            <a:custGeom>
              <a:avLst/>
              <a:gdLst/>
              <a:ahLst/>
              <a:cxnLst/>
              <a:rect l="l" t="t" r="r" b="b"/>
              <a:pathLst>
                <a:path w="871854" h="346710">
                  <a:moveTo>
                    <a:pt x="837184" y="0"/>
                  </a:moveTo>
                  <a:lnTo>
                    <a:pt x="34670" y="0"/>
                  </a:lnTo>
                  <a:lnTo>
                    <a:pt x="21163" y="2720"/>
                  </a:lnTo>
                  <a:lnTo>
                    <a:pt x="10144" y="10144"/>
                  </a:lnTo>
                  <a:lnTo>
                    <a:pt x="2720" y="21163"/>
                  </a:lnTo>
                  <a:lnTo>
                    <a:pt x="0" y="34671"/>
                  </a:lnTo>
                  <a:lnTo>
                    <a:pt x="0" y="312039"/>
                  </a:lnTo>
                  <a:lnTo>
                    <a:pt x="2720" y="325546"/>
                  </a:lnTo>
                  <a:lnTo>
                    <a:pt x="10144" y="336565"/>
                  </a:lnTo>
                  <a:lnTo>
                    <a:pt x="21163" y="343989"/>
                  </a:lnTo>
                  <a:lnTo>
                    <a:pt x="34670" y="346710"/>
                  </a:lnTo>
                  <a:lnTo>
                    <a:pt x="837184" y="346710"/>
                  </a:lnTo>
                  <a:lnTo>
                    <a:pt x="850691" y="343989"/>
                  </a:lnTo>
                  <a:lnTo>
                    <a:pt x="861710" y="336565"/>
                  </a:lnTo>
                  <a:lnTo>
                    <a:pt x="869134" y="325546"/>
                  </a:lnTo>
                  <a:lnTo>
                    <a:pt x="871854" y="312039"/>
                  </a:lnTo>
                  <a:lnTo>
                    <a:pt x="871854" y="34671"/>
                  </a:lnTo>
                  <a:lnTo>
                    <a:pt x="869134" y="21163"/>
                  </a:lnTo>
                  <a:lnTo>
                    <a:pt x="861710" y="10144"/>
                  </a:lnTo>
                  <a:lnTo>
                    <a:pt x="850691" y="2720"/>
                  </a:lnTo>
                  <a:lnTo>
                    <a:pt x="837184" y="0"/>
                  </a:lnTo>
                  <a:close/>
                </a:path>
              </a:pathLst>
            </a:custGeom>
            <a:solidFill>
              <a:srgbClr val="77A8FF"/>
            </a:solidFill>
          </p:spPr>
          <p:txBody>
            <a:bodyPr wrap="square" lIns="0" tIns="0" rIns="0" bIns="0" rtlCol="0"/>
            <a:lstStyle/>
            <a:p>
              <a:endParaRPr/>
            </a:p>
          </p:txBody>
        </p:sp>
        <p:sp>
          <p:nvSpPr>
            <p:cNvPr id="26" name="object 26"/>
            <p:cNvSpPr/>
            <p:nvPr/>
          </p:nvSpPr>
          <p:spPr>
            <a:xfrm>
              <a:off x="2705099" y="5063490"/>
              <a:ext cx="871855" cy="346710"/>
            </a:xfrm>
            <a:custGeom>
              <a:avLst/>
              <a:gdLst/>
              <a:ahLst/>
              <a:cxnLst/>
              <a:rect l="l" t="t" r="r" b="b"/>
              <a:pathLst>
                <a:path w="871854" h="346710">
                  <a:moveTo>
                    <a:pt x="0" y="34671"/>
                  </a:moveTo>
                  <a:lnTo>
                    <a:pt x="2720" y="21163"/>
                  </a:lnTo>
                  <a:lnTo>
                    <a:pt x="10144" y="10144"/>
                  </a:lnTo>
                  <a:lnTo>
                    <a:pt x="21163" y="2720"/>
                  </a:lnTo>
                  <a:lnTo>
                    <a:pt x="34670" y="0"/>
                  </a:lnTo>
                  <a:lnTo>
                    <a:pt x="837184" y="0"/>
                  </a:lnTo>
                  <a:lnTo>
                    <a:pt x="850691" y="2720"/>
                  </a:lnTo>
                  <a:lnTo>
                    <a:pt x="861710" y="10144"/>
                  </a:lnTo>
                  <a:lnTo>
                    <a:pt x="869134" y="21163"/>
                  </a:lnTo>
                  <a:lnTo>
                    <a:pt x="871854" y="34671"/>
                  </a:lnTo>
                  <a:lnTo>
                    <a:pt x="871854" y="312039"/>
                  </a:lnTo>
                  <a:lnTo>
                    <a:pt x="869134" y="325546"/>
                  </a:lnTo>
                  <a:lnTo>
                    <a:pt x="861710" y="336565"/>
                  </a:lnTo>
                  <a:lnTo>
                    <a:pt x="850691" y="343989"/>
                  </a:lnTo>
                  <a:lnTo>
                    <a:pt x="837184" y="346710"/>
                  </a:lnTo>
                  <a:lnTo>
                    <a:pt x="34670" y="346710"/>
                  </a:lnTo>
                  <a:lnTo>
                    <a:pt x="21163" y="343989"/>
                  </a:lnTo>
                  <a:lnTo>
                    <a:pt x="10144" y="336565"/>
                  </a:lnTo>
                  <a:lnTo>
                    <a:pt x="2720" y="325546"/>
                  </a:lnTo>
                  <a:lnTo>
                    <a:pt x="0" y="312039"/>
                  </a:lnTo>
                  <a:lnTo>
                    <a:pt x="0" y="34671"/>
                  </a:lnTo>
                  <a:close/>
                </a:path>
              </a:pathLst>
            </a:custGeom>
            <a:ln w="25400">
              <a:solidFill>
                <a:srgbClr val="FFFFFF"/>
              </a:solidFill>
            </a:ln>
          </p:spPr>
          <p:txBody>
            <a:bodyPr wrap="square" lIns="0" tIns="0" rIns="0" bIns="0" rtlCol="0"/>
            <a:lstStyle/>
            <a:p>
              <a:endParaRPr/>
            </a:p>
          </p:txBody>
        </p:sp>
      </p:grpSp>
      <p:sp>
        <p:nvSpPr>
          <p:cNvPr id="27" name="object 27"/>
          <p:cNvSpPr txBox="1"/>
          <p:nvPr/>
        </p:nvSpPr>
        <p:spPr>
          <a:xfrm>
            <a:off x="2796032" y="5048250"/>
            <a:ext cx="689610"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00308"/>
                </a:solidFill>
                <a:latin typeface="Arial"/>
                <a:cs typeface="Arial"/>
              </a:rPr>
              <a:t>Sa</a:t>
            </a:r>
            <a:r>
              <a:rPr sz="2000" b="1" spc="-10" dirty="0">
                <a:solidFill>
                  <a:srgbClr val="000308"/>
                </a:solidFill>
                <a:latin typeface="Arial"/>
                <a:cs typeface="Arial"/>
              </a:rPr>
              <a:t>l</a:t>
            </a:r>
            <a:r>
              <a:rPr sz="2000" b="1" dirty="0">
                <a:solidFill>
                  <a:srgbClr val="000308"/>
                </a:solidFill>
                <a:latin typeface="Arial"/>
                <a:cs typeface="Arial"/>
              </a:rPr>
              <a:t>es</a:t>
            </a:r>
            <a:endParaRPr sz="2000">
              <a:latin typeface="Arial"/>
              <a:cs typeface="Arial"/>
            </a:endParaRPr>
          </a:p>
        </p:txBody>
      </p:sp>
      <p:grpSp>
        <p:nvGrpSpPr>
          <p:cNvPr id="28" name="object 28"/>
          <p:cNvGrpSpPr/>
          <p:nvPr/>
        </p:nvGrpSpPr>
        <p:grpSpPr>
          <a:xfrm>
            <a:off x="3953636" y="4827904"/>
            <a:ext cx="1006475" cy="834390"/>
            <a:chOff x="3953636" y="4827904"/>
            <a:chExt cx="1006475" cy="834390"/>
          </a:xfrm>
        </p:grpSpPr>
        <p:sp>
          <p:nvSpPr>
            <p:cNvPr id="29" name="object 29"/>
            <p:cNvSpPr/>
            <p:nvPr/>
          </p:nvSpPr>
          <p:spPr>
            <a:xfrm>
              <a:off x="3966336" y="4840604"/>
              <a:ext cx="981075" cy="808990"/>
            </a:xfrm>
            <a:custGeom>
              <a:avLst/>
              <a:gdLst/>
              <a:ahLst/>
              <a:cxnLst/>
              <a:rect l="l" t="t" r="r" b="b"/>
              <a:pathLst>
                <a:path w="981075" h="808989">
                  <a:moveTo>
                    <a:pt x="899922" y="0"/>
                  </a:moveTo>
                  <a:lnTo>
                    <a:pt x="80899" y="0"/>
                  </a:lnTo>
                  <a:lnTo>
                    <a:pt x="49399" y="6353"/>
                  </a:lnTo>
                  <a:lnTo>
                    <a:pt x="23685" y="23685"/>
                  </a:lnTo>
                  <a:lnTo>
                    <a:pt x="6353" y="49399"/>
                  </a:lnTo>
                  <a:lnTo>
                    <a:pt x="0" y="80899"/>
                  </a:lnTo>
                  <a:lnTo>
                    <a:pt x="0" y="728091"/>
                  </a:lnTo>
                  <a:lnTo>
                    <a:pt x="6353" y="759580"/>
                  </a:lnTo>
                  <a:lnTo>
                    <a:pt x="23685" y="785294"/>
                  </a:lnTo>
                  <a:lnTo>
                    <a:pt x="49399" y="802632"/>
                  </a:lnTo>
                  <a:lnTo>
                    <a:pt x="80899" y="808990"/>
                  </a:lnTo>
                  <a:lnTo>
                    <a:pt x="899922" y="808990"/>
                  </a:lnTo>
                  <a:lnTo>
                    <a:pt x="931421" y="802632"/>
                  </a:lnTo>
                  <a:lnTo>
                    <a:pt x="957135" y="785294"/>
                  </a:lnTo>
                  <a:lnTo>
                    <a:pt x="974467" y="759580"/>
                  </a:lnTo>
                  <a:lnTo>
                    <a:pt x="980821" y="728091"/>
                  </a:lnTo>
                  <a:lnTo>
                    <a:pt x="980821" y="80899"/>
                  </a:lnTo>
                  <a:lnTo>
                    <a:pt x="974467" y="49399"/>
                  </a:lnTo>
                  <a:lnTo>
                    <a:pt x="957135" y="23685"/>
                  </a:lnTo>
                  <a:lnTo>
                    <a:pt x="931421" y="6353"/>
                  </a:lnTo>
                  <a:lnTo>
                    <a:pt x="899922" y="0"/>
                  </a:lnTo>
                  <a:close/>
                </a:path>
              </a:pathLst>
            </a:custGeom>
            <a:solidFill>
              <a:srgbClr val="FFFFFF">
                <a:alpha val="90194"/>
              </a:srgbClr>
            </a:solidFill>
          </p:spPr>
          <p:txBody>
            <a:bodyPr wrap="square" lIns="0" tIns="0" rIns="0" bIns="0" rtlCol="0"/>
            <a:lstStyle/>
            <a:p>
              <a:endParaRPr/>
            </a:p>
          </p:txBody>
        </p:sp>
        <p:sp>
          <p:nvSpPr>
            <p:cNvPr id="30" name="object 30"/>
            <p:cNvSpPr/>
            <p:nvPr/>
          </p:nvSpPr>
          <p:spPr>
            <a:xfrm>
              <a:off x="3966336" y="4840604"/>
              <a:ext cx="981075" cy="808990"/>
            </a:xfrm>
            <a:custGeom>
              <a:avLst/>
              <a:gdLst/>
              <a:ahLst/>
              <a:cxnLst/>
              <a:rect l="l" t="t" r="r" b="b"/>
              <a:pathLst>
                <a:path w="981075" h="808989">
                  <a:moveTo>
                    <a:pt x="0" y="80899"/>
                  </a:moveTo>
                  <a:lnTo>
                    <a:pt x="6353" y="49399"/>
                  </a:lnTo>
                  <a:lnTo>
                    <a:pt x="23685" y="23685"/>
                  </a:lnTo>
                  <a:lnTo>
                    <a:pt x="49399" y="6353"/>
                  </a:lnTo>
                  <a:lnTo>
                    <a:pt x="80899" y="0"/>
                  </a:lnTo>
                  <a:lnTo>
                    <a:pt x="899922" y="0"/>
                  </a:lnTo>
                  <a:lnTo>
                    <a:pt x="931421" y="6353"/>
                  </a:lnTo>
                  <a:lnTo>
                    <a:pt x="957135" y="23685"/>
                  </a:lnTo>
                  <a:lnTo>
                    <a:pt x="974467" y="49399"/>
                  </a:lnTo>
                  <a:lnTo>
                    <a:pt x="980821" y="80899"/>
                  </a:lnTo>
                  <a:lnTo>
                    <a:pt x="980821" y="728091"/>
                  </a:lnTo>
                  <a:lnTo>
                    <a:pt x="974467" y="759580"/>
                  </a:lnTo>
                  <a:lnTo>
                    <a:pt x="957135" y="785294"/>
                  </a:lnTo>
                  <a:lnTo>
                    <a:pt x="931421" y="802632"/>
                  </a:lnTo>
                  <a:lnTo>
                    <a:pt x="899922" y="808990"/>
                  </a:lnTo>
                  <a:lnTo>
                    <a:pt x="80899" y="808990"/>
                  </a:lnTo>
                  <a:lnTo>
                    <a:pt x="49399" y="802632"/>
                  </a:lnTo>
                  <a:lnTo>
                    <a:pt x="23685" y="785294"/>
                  </a:lnTo>
                  <a:lnTo>
                    <a:pt x="6353" y="759580"/>
                  </a:lnTo>
                  <a:lnTo>
                    <a:pt x="0" y="728091"/>
                  </a:lnTo>
                  <a:lnTo>
                    <a:pt x="0" y="80899"/>
                  </a:lnTo>
                  <a:close/>
                </a:path>
              </a:pathLst>
            </a:custGeom>
            <a:ln w="25400">
              <a:solidFill>
                <a:srgbClr val="003CAB"/>
              </a:solidFill>
            </a:ln>
          </p:spPr>
          <p:txBody>
            <a:bodyPr wrap="square" lIns="0" tIns="0" rIns="0" bIns="0" rtlCol="0"/>
            <a:lstStyle/>
            <a:p>
              <a:endParaRPr/>
            </a:p>
          </p:txBody>
        </p:sp>
        <p:sp>
          <p:nvSpPr>
            <p:cNvPr id="31" name="object 31"/>
            <p:cNvSpPr/>
            <p:nvPr/>
          </p:nvSpPr>
          <p:spPr>
            <a:xfrm>
              <a:off x="4016374" y="5105399"/>
              <a:ext cx="871855" cy="346710"/>
            </a:xfrm>
            <a:custGeom>
              <a:avLst/>
              <a:gdLst/>
              <a:ahLst/>
              <a:cxnLst/>
              <a:rect l="l" t="t" r="r" b="b"/>
              <a:pathLst>
                <a:path w="871854" h="346710">
                  <a:moveTo>
                    <a:pt x="837184" y="0"/>
                  </a:moveTo>
                  <a:lnTo>
                    <a:pt x="34671" y="0"/>
                  </a:lnTo>
                  <a:lnTo>
                    <a:pt x="21163" y="2720"/>
                  </a:lnTo>
                  <a:lnTo>
                    <a:pt x="10144" y="10144"/>
                  </a:lnTo>
                  <a:lnTo>
                    <a:pt x="2720" y="21163"/>
                  </a:lnTo>
                  <a:lnTo>
                    <a:pt x="0" y="34670"/>
                  </a:lnTo>
                  <a:lnTo>
                    <a:pt x="0" y="312038"/>
                  </a:lnTo>
                  <a:lnTo>
                    <a:pt x="2720" y="325546"/>
                  </a:lnTo>
                  <a:lnTo>
                    <a:pt x="10144" y="336565"/>
                  </a:lnTo>
                  <a:lnTo>
                    <a:pt x="21163" y="343989"/>
                  </a:lnTo>
                  <a:lnTo>
                    <a:pt x="34671" y="346709"/>
                  </a:lnTo>
                  <a:lnTo>
                    <a:pt x="837184" y="346709"/>
                  </a:lnTo>
                  <a:lnTo>
                    <a:pt x="850691" y="343989"/>
                  </a:lnTo>
                  <a:lnTo>
                    <a:pt x="861710" y="336565"/>
                  </a:lnTo>
                  <a:lnTo>
                    <a:pt x="869134" y="325546"/>
                  </a:lnTo>
                  <a:lnTo>
                    <a:pt x="871854" y="312038"/>
                  </a:lnTo>
                  <a:lnTo>
                    <a:pt x="871854" y="34670"/>
                  </a:lnTo>
                  <a:lnTo>
                    <a:pt x="869134" y="21163"/>
                  </a:lnTo>
                  <a:lnTo>
                    <a:pt x="861710" y="10144"/>
                  </a:lnTo>
                  <a:lnTo>
                    <a:pt x="850691" y="2720"/>
                  </a:lnTo>
                  <a:lnTo>
                    <a:pt x="837184" y="0"/>
                  </a:lnTo>
                  <a:close/>
                </a:path>
              </a:pathLst>
            </a:custGeom>
            <a:solidFill>
              <a:srgbClr val="77A8FF"/>
            </a:solidFill>
          </p:spPr>
          <p:txBody>
            <a:bodyPr wrap="square" lIns="0" tIns="0" rIns="0" bIns="0" rtlCol="0"/>
            <a:lstStyle/>
            <a:p>
              <a:endParaRPr/>
            </a:p>
          </p:txBody>
        </p:sp>
        <p:sp>
          <p:nvSpPr>
            <p:cNvPr id="32" name="object 32"/>
            <p:cNvSpPr/>
            <p:nvPr/>
          </p:nvSpPr>
          <p:spPr>
            <a:xfrm>
              <a:off x="4016374" y="5105399"/>
              <a:ext cx="871855" cy="346710"/>
            </a:xfrm>
            <a:custGeom>
              <a:avLst/>
              <a:gdLst/>
              <a:ahLst/>
              <a:cxnLst/>
              <a:rect l="l" t="t" r="r" b="b"/>
              <a:pathLst>
                <a:path w="871854" h="346710">
                  <a:moveTo>
                    <a:pt x="0" y="34670"/>
                  </a:moveTo>
                  <a:lnTo>
                    <a:pt x="2720" y="21163"/>
                  </a:lnTo>
                  <a:lnTo>
                    <a:pt x="10144" y="10144"/>
                  </a:lnTo>
                  <a:lnTo>
                    <a:pt x="21163" y="2720"/>
                  </a:lnTo>
                  <a:lnTo>
                    <a:pt x="34671" y="0"/>
                  </a:lnTo>
                  <a:lnTo>
                    <a:pt x="837184" y="0"/>
                  </a:lnTo>
                  <a:lnTo>
                    <a:pt x="850691" y="2720"/>
                  </a:lnTo>
                  <a:lnTo>
                    <a:pt x="861710" y="10144"/>
                  </a:lnTo>
                  <a:lnTo>
                    <a:pt x="869134" y="21163"/>
                  </a:lnTo>
                  <a:lnTo>
                    <a:pt x="871854" y="34670"/>
                  </a:lnTo>
                  <a:lnTo>
                    <a:pt x="871854" y="312038"/>
                  </a:lnTo>
                  <a:lnTo>
                    <a:pt x="869134" y="325546"/>
                  </a:lnTo>
                  <a:lnTo>
                    <a:pt x="861710" y="336565"/>
                  </a:lnTo>
                  <a:lnTo>
                    <a:pt x="850691" y="343989"/>
                  </a:lnTo>
                  <a:lnTo>
                    <a:pt x="837184" y="346709"/>
                  </a:lnTo>
                  <a:lnTo>
                    <a:pt x="34671" y="346709"/>
                  </a:lnTo>
                  <a:lnTo>
                    <a:pt x="21163" y="343989"/>
                  </a:lnTo>
                  <a:lnTo>
                    <a:pt x="10144" y="336565"/>
                  </a:lnTo>
                  <a:lnTo>
                    <a:pt x="2720" y="325546"/>
                  </a:lnTo>
                  <a:lnTo>
                    <a:pt x="0" y="312038"/>
                  </a:lnTo>
                  <a:lnTo>
                    <a:pt x="0" y="34670"/>
                  </a:lnTo>
                  <a:close/>
                </a:path>
              </a:pathLst>
            </a:custGeom>
            <a:ln w="25400">
              <a:solidFill>
                <a:srgbClr val="FFFFFF"/>
              </a:solidFill>
            </a:ln>
          </p:spPr>
          <p:txBody>
            <a:bodyPr wrap="square" lIns="0" tIns="0" rIns="0" bIns="0" rtlCol="0"/>
            <a:lstStyle/>
            <a:p>
              <a:endParaRPr/>
            </a:p>
          </p:txBody>
        </p:sp>
      </p:grpSp>
      <p:sp>
        <p:nvSpPr>
          <p:cNvPr id="33" name="object 33"/>
          <p:cNvSpPr txBox="1"/>
          <p:nvPr/>
        </p:nvSpPr>
        <p:spPr>
          <a:xfrm>
            <a:off x="4107560" y="5090286"/>
            <a:ext cx="69024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00308"/>
                </a:solidFill>
                <a:latin typeface="Arial"/>
                <a:cs typeface="Arial"/>
              </a:rPr>
              <a:t>Profit</a:t>
            </a:r>
            <a:endParaRPr sz="2000">
              <a:latin typeface="Arial"/>
              <a:cs typeface="Arial"/>
            </a:endParaRPr>
          </a:p>
        </p:txBody>
      </p:sp>
      <p:sp>
        <p:nvSpPr>
          <p:cNvPr id="36" name="object 36"/>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20</a:t>
            </a:fld>
            <a:endParaRPr dirty="0"/>
          </a:p>
        </p:txBody>
      </p:sp>
      <p:sp>
        <p:nvSpPr>
          <p:cNvPr id="34" name="object 34"/>
          <p:cNvSpPr txBox="1"/>
          <p:nvPr/>
        </p:nvSpPr>
        <p:spPr>
          <a:xfrm>
            <a:off x="3813175" y="4611116"/>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308"/>
                </a:solidFill>
                <a:latin typeface="Arial"/>
                <a:cs typeface="Arial"/>
              </a:rPr>
              <a:t>+</a:t>
            </a:r>
            <a:endParaRPr sz="1800">
              <a:latin typeface="Arial"/>
              <a:cs typeface="Arial"/>
            </a:endParaRPr>
          </a:p>
        </p:txBody>
      </p:sp>
      <p:sp>
        <p:nvSpPr>
          <p:cNvPr id="35" name="object 35"/>
          <p:cNvSpPr txBox="1"/>
          <p:nvPr/>
        </p:nvSpPr>
        <p:spPr>
          <a:xfrm>
            <a:off x="2441575" y="5587695"/>
            <a:ext cx="14414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0308"/>
                </a:solidFill>
                <a:latin typeface="Arial"/>
                <a:cs typeface="Arial"/>
              </a:rPr>
              <a:t>-</a:t>
            </a:r>
            <a:endParaRPr sz="2800">
              <a:latin typeface="Arial"/>
              <a:cs typeface="Arial"/>
            </a:endParaRPr>
          </a:p>
        </p:txBody>
      </p:sp>
    </p:spTree>
    <p:extLst>
      <p:ext uri="{BB962C8B-B14F-4D97-AF65-F5344CB8AC3E}">
        <p14:creationId xmlns:p14="http://schemas.microsoft.com/office/powerpoint/2010/main" val="249104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0040" y="2936748"/>
            <a:ext cx="3899916" cy="18394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92607" y="3444062"/>
            <a:ext cx="301561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05F2B"/>
                </a:solidFill>
                <a:latin typeface="Arial"/>
                <a:cs typeface="Arial"/>
                <a:hlinkClick r:id="rId3"/>
              </a:rPr>
              <a:t>Collaboration</a:t>
            </a:r>
            <a:endParaRPr sz="4000">
              <a:latin typeface="Arial"/>
              <a:cs typeface="Arial"/>
            </a:endParaRPr>
          </a:p>
        </p:txBody>
      </p:sp>
      <p:grpSp>
        <p:nvGrpSpPr>
          <p:cNvPr id="4" name="object 4"/>
          <p:cNvGrpSpPr/>
          <p:nvPr/>
        </p:nvGrpSpPr>
        <p:grpSpPr>
          <a:xfrm>
            <a:off x="3855720" y="1601724"/>
            <a:ext cx="4899660" cy="2324100"/>
            <a:chOff x="3855720" y="1601724"/>
            <a:chExt cx="4899660" cy="2324100"/>
          </a:xfrm>
        </p:grpSpPr>
        <p:sp>
          <p:nvSpPr>
            <p:cNvPr id="5" name="object 5"/>
            <p:cNvSpPr/>
            <p:nvPr/>
          </p:nvSpPr>
          <p:spPr>
            <a:xfrm>
              <a:off x="3855720" y="2699004"/>
              <a:ext cx="1356360" cy="117805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045964" y="1601724"/>
              <a:ext cx="3709416" cy="2324100"/>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5266690" y="2113914"/>
            <a:ext cx="3202305" cy="1153795"/>
          </a:xfrm>
          <a:prstGeom prst="rect">
            <a:avLst/>
          </a:prstGeom>
        </p:spPr>
        <p:txBody>
          <a:bodyPr vert="horz" wrap="square" lIns="0" tIns="47625" rIns="0" bIns="0" rtlCol="0">
            <a:spAutoFit/>
          </a:bodyPr>
          <a:lstStyle/>
          <a:p>
            <a:pPr marL="12700" marR="5080" algn="just">
              <a:lnSpc>
                <a:spcPts val="2160"/>
              </a:lnSpc>
              <a:spcBef>
                <a:spcPts val="375"/>
              </a:spcBef>
            </a:pPr>
            <a:r>
              <a:rPr sz="2000" dirty="0">
                <a:solidFill>
                  <a:srgbClr val="003185"/>
                </a:solidFill>
                <a:latin typeface="Arial"/>
                <a:cs typeface="Arial"/>
              </a:rPr>
              <a:t>Hoạt </a:t>
            </a:r>
            <a:r>
              <a:rPr sz="2000" spc="-5" dirty="0">
                <a:solidFill>
                  <a:srgbClr val="003185"/>
                </a:solidFill>
                <a:latin typeface="Arial"/>
                <a:cs typeface="Arial"/>
              </a:rPr>
              <a:t>động </a:t>
            </a:r>
            <a:r>
              <a:rPr sz="2000" dirty="0">
                <a:solidFill>
                  <a:srgbClr val="003185"/>
                </a:solidFill>
                <a:latin typeface="Arial"/>
                <a:cs typeface="Arial"/>
              </a:rPr>
              <a:t>của hai </a:t>
            </a:r>
            <a:r>
              <a:rPr sz="2000" spc="-5" dirty="0">
                <a:solidFill>
                  <a:srgbClr val="003185"/>
                </a:solidFill>
                <a:latin typeface="Arial"/>
                <a:cs typeface="Arial"/>
              </a:rPr>
              <a:t>hoặc  </a:t>
            </a:r>
            <a:r>
              <a:rPr sz="2000" dirty="0">
                <a:solidFill>
                  <a:srgbClr val="003185"/>
                </a:solidFill>
                <a:latin typeface="Arial"/>
                <a:cs typeface="Arial"/>
              </a:rPr>
              <a:t>nhiều người làm việc </a:t>
            </a:r>
            <a:r>
              <a:rPr sz="2000" spc="-5" dirty="0">
                <a:solidFill>
                  <a:srgbClr val="003185"/>
                </a:solidFill>
                <a:latin typeface="Arial"/>
                <a:cs typeface="Arial"/>
              </a:rPr>
              <a:t>cùng  </a:t>
            </a:r>
            <a:r>
              <a:rPr sz="2000" dirty="0">
                <a:solidFill>
                  <a:srgbClr val="003185"/>
                </a:solidFill>
                <a:latin typeface="Arial"/>
                <a:cs typeface="Arial"/>
              </a:rPr>
              <a:t>nhau để </a:t>
            </a:r>
            <a:r>
              <a:rPr sz="2000" spc="-5" dirty="0">
                <a:solidFill>
                  <a:srgbClr val="003185"/>
                </a:solidFill>
                <a:latin typeface="Arial"/>
                <a:cs typeface="Arial"/>
              </a:rPr>
              <a:t>đạt </a:t>
            </a:r>
            <a:r>
              <a:rPr sz="2000" dirty="0">
                <a:solidFill>
                  <a:srgbClr val="003185"/>
                </a:solidFill>
                <a:latin typeface="Arial"/>
                <a:cs typeface="Arial"/>
              </a:rPr>
              <a:t>được </a:t>
            </a:r>
            <a:r>
              <a:rPr sz="2000" spc="-5" dirty="0">
                <a:solidFill>
                  <a:srgbClr val="003185"/>
                </a:solidFill>
                <a:latin typeface="Arial"/>
                <a:cs typeface="Arial"/>
              </a:rPr>
              <a:t>một mục  </a:t>
            </a:r>
            <a:r>
              <a:rPr sz="2000" dirty="0">
                <a:solidFill>
                  <a:srgbClr val="003185"/>
                </a:solidFill>
                <a:latin typeface="Arial"/>
                <a:cs typeface="Arial"/>
              </a:rPr>
              <a:t>tiêu, kết quả</a:t>
            </a:r>
            <a:r>
              <a:rPr sz="2000" spc="-125" dirty="0">
                <a:solidFill>
                  <a:srgbClr val="003185"/>
                </a:solidFill>
                <a:latin typeface="Arial"/>
                <a:cs typeface="Arial"/>
              </a:rPr>
              <a:t> </a:t>
            </a:r>
            <a:r>
              <a:rPr sz="2000" dirty="0">
                <a:solidFill>
                  <a:srgbClr val="003185"/>
                </a:solidFill>
                <a:latin typeface="Arial"/>
                <a:cs typeface="Arial"/>
              </a:rPr>
              <a:t>chung.</a:t>
            </a:r>
            <a:endParaRPr sz="2000">
              <a:latin typeface="Arial"/>
              <a:cs typeface="Arial"/>
            </a:endParaRPr>
          </a:p>
        </p:txBody>
      </p:sp>
      <p:grpSp>
        <p:nvGrpSpPr>
          <p:cNvPr id="8" name="object 8"/>
          <p:cNvGrpSpPr/>
          <p:nvPr/>
        </p:nvGrpSpPr>
        <p:grpSpPr>
          <a:xfrm>
            <a:off x="3855720" y="3849623"/>
            <a:ext cx="4904740" cy="2377440"/>
            <a:chOff x="3855720" y="3849623"/>
            <a:chExt cx="4904740" cy="2377440"/>
          </a:xfrm>
        </p:grpSpPr>
        <p:sp>
          <p:nvSpPr>
            <p:cNvPr id="9" name="object 9"/>
            <p:cNvSpPr/>
            <p:nvPr/>
          </p:nvSpPr>
          <p:spPr>
            <a:xfrm>
              <a:off x="3855720" y="3849623"/>
              <a:ext cx="1356360" cy="122834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042916" y="4003547"/>
              <a:ext cx="3717036" cy="2223516"/>
            </a:xfrm>
            <a:prstGeom prst="rect">
              <a:avLst/>
            </a:prstGeom>
            <a:blipFill>
              <a:blip r:embed="rId7" cstate="print"/>
              <a:stretch>
                <a:fillRect/>
              </a:stretch>
            </a:blipFill>
          </p:spPr>
          <p:txBody>
            <a:bodyPr wrap="square" lIns="0" tIns="0" rIns="0" bIns="0" rtlCol="0"/>
            <a:lstStyle/>
            <a:p>
              <a:endParaRPr/>
            </a:p>
          </p:txBody>
        </p:sp>
      </p:grpSp>
      <p:sp>
        <p:nvSpPr>
          <p:cNvPr id="11" name="object 11"/>
          <p:cNvSpPr txBox="1"/>
          <p:nvPr/>
        </p:nvSpPr>
        <p:spPr>
          <a:xfrm>
            <a:off x="5264022" y="4328540"/>
            <a:ext cx="3221355" cy="1428750"/>
          </a:xfrm>
          <a:prstGeom prst="rect">
            <a:avLst/>
          </a:prstGeom>
        </p:spPr>
        <p:txBody>
          <a:bodyPr vert="horz" wrap="square" lIns="0" tIns="43180" rIns="0" bIns="0" rtlCol="0">
            <a:spAutoFit/>
          </a:bodyPr>
          <a:lstStyle/>
          <a:p>
            <a:pPr marL="12700" marR="5080" algn="just">
              <a:lnSpc>
                <a:spcPct val="90000"/>
              </a:lnSpc>
              <a:spcBef>
                <a:spcPts val="340"/>
              </a:spcBef>
            </a:pPr>
            <a:r>
              <a:rPr sz="2000" dirty="0">
                <a:solidFill>
                  <a:srgbClr val="003185"/>
                </a:solidFill>
                <a:latin typeface="Arial"/>
                <a:cs typeface="Arial"/>
              </a:rPr>
              <a:t>Phần </a:t>
            </a:r>
            <a:r>
              <a:rPr sz="2000" spc="-5" dirty="0">
                <a:solidFill>
                  <a:srgbClr val="003185"/>
                </a:solidFill>
                <a:latin typeface="Arial"/>
                <a:cs typeface="Arial"/>
              </a:rPr>
              <a:t>mở </a:t>
            </a:r>
            <a:r>
              <a:rPr sz="2000" dirty="0">
                <a:solidFill>
                  <a:srgbClr val="003185"/>
                </a:solidFill>
                <a:latin typeface="Arial"/>
                <a:cs typeface="Arial"/>
              </a:rPr>
              <a:t>rộng chương 2A  </a:t>
            </a:r>
            <a:r>
              <a:rPr sz="2000" spc="-5" dirty="0">
                <a:solidFill>
                  <a:srgbClr val="003185"/>
                </a:solidFill>
                <a:latin typeface="Arial"/>
                <a:cs typeface="Arial"/>
              </a:rPr>
              <a:t>và </a:t>
            </a:r>
            <a:r>
              <a:rPr sz="2000" dirty="0">
                <a:solidFill>
                  <a:srgbClr val="003185"/>
                </a:solidFill>
                <a:latin typeface="Arial"/>
                <a:cs typeface="Arial"/>
              </a:rPr>
              <a:t>2B </a:t>
            </a:r>
            <a:r>
              <a:rPr sz="2000" spc="-5" dirty="0">
                <a:solidFill>
                  <a:srgbClr val="003185"/>
                </a:solidFill>
                <a:latin typeface="Arial"/>
                <a:cs typeface="Arial"/>
              </a:rPr>
              <a:t>sẽ </a:t>
            </a:r>
            <a:r>
              <a:rPr sz="2000" dirty="0">
                <a:solidFill>
                  <a:srgbClr val="003185"/>
                </a:solidFill>
                <a:latin typeface="Trebuchet MS"/>
                <a:cs typeface="Trebuchet MS"/>
              </a:rPr>
              <a:t>h</a:t>
            </a:r>
            <a:r>
              <a:rPr sz="2000" dirty="0">
                <a:solidFill>
                  <a:srgbClr val="003185"/>
                </a:solidFill>
                <a:latin typeface="Arial"/>
                <a:cs typeface="Arial"/>
              </a:rPr>
              <a:t>ướ</a:t>
            </a:r>
            <a:r>
              <a:rPr sz="2000" dirty="0">
                <a:solidFill>
                  <a:srgbClr val="003185"/>
                </a:solidFill>
                <a:latin typeface="Trebuchet MS"/>
                <a:cs typeface="Trebuchet MS"/>
              </a:rPr>
              <a:t>ng </a:t>
            </a:r>
            <a:r>
              <a:rPr sz="2000" spc="-15" dirty="0">
                <a:solidFill>
                  <a:srgbClr val="003185"/>
                </a:solidFill>
                <a:latin typeface="Trebuchet MS"/>
                <a:cs typeface="Trebuchet MS"/>
              </a:rPr>
              <a:t>d</a:t>
            </a:r>
            <a:r>
              <a:rPr sz="2000" spc="-15" dirty="0">
                <a:solidFill>
                  <a:srgbClr val="003185"/>
                </a:solidFill>
                <a:latin typeface="Arial"/>
                <a:cs typeface="Arial"/>
              </a:rPr>
              <a:t>ẫ</a:t>
            </a:r>
            <a:r>
              <a:rPr sz="2000" spc="-15" dirty="0">
                <a:solidFill>
                  <a:srgbClr val="003185"/>
                </a:solidFill>
                <a:latin typeface="Trebuchet MS"/>
                <a:cs typeface="Trebuchet MS"/>
              </a:rPr>
              <a:t>n </a:t>
            </a:r>
            <a:r>
              <a:rPr sz="2000" spc="-10" dirty="0">
                <a:solidFill>
                  <a:srgbClr val="003185"/>
                </a:solidFill>
                <a:latin typeface="Arial"/>
                <a:cs typeface="Arial"/>
              </a:rPr>
              <a:t>kỹ  </a:t>
            </a:r>
            <a:r>
              <a:rPr sz="2000" dirty="0">
                <a:solidFill>
                  <a:srgbClr val="003185"/>
                </a:solidFill>
                <a:latin typeface="Arial"/>
                <a:cs typeface="Arial"/>
              </a:rPr>
              <a:t>năng </a:t>
            </a:r>
            <a:r>
              <a:rPr sz="2000" spc="-5" dirty="0">
                <a:solidFill>
                  <a:srgbClr val="003185"/>
                </a:solidFill>
                <a:latin typeface="Arial"/>
                <a:cs typeface="Arial"/>
              </a:rPr>
              <a:t>hợp tác và </a:t>
            </a:r>
            <a:r>
              <a:rPr sz="2000" dirty="0">
                <a:solidFill>
                  <a:srgbClr val="003185"/>
                </a:solidFill>
                <a:latin typeface="Arial"/>
                <a:cs typeface="Arial"/>
              </a:rPr>
              <a:t>minh </a:t>
            </a:r>
            <a:r>
              <a:rPr sz="2000" spc="-5" dirty="0">
                <a:solidFill>
                  <a:srgbClr val="003185"/>
                </a:solidFill>
                <a:latin typeface="Arial"/>
                <a:cs typeface="Arial"/>
              </a:rPr>
              <a:t>họa  </a:t>
            </a:r>
            <a:r>
              <a:rPr sz="2000" dirty="0">
                <a:solidFill>
                  <a:srgbClr val="003185"/>
                </a:solidFill>
                <a:latin typeface="Arial"/>
                <a:cs typeface="Arial"/>
              </a:rPr>
              <a:t>một số </a:t>
            </a:r>
            <a:r>
              <a:rPr sz="2000" spc="-10" dirty="0">
                <a:solidFill>
                  <a:srgbClr val="003185"/>
                </a:solidFill>
                <a:latin typeface="Arial"/>
                <a:cs typeface="Arial"/>
              </a:rPr>
              <a:t>hệ </a:t>
            </a:r>
            <a:r>
              <a:rPr sz="2000" spc="-5" dirty="0">
                <a:solidFill>
                  <a:srgbClr val="003185"/>
                </a:solidFill>
                <a:latin typeface="Arial"/>
                <a:cs typeface="Arial"/>
              </a:rPr>
              <a:t>thống thông </a:t>
            </a:r>
            <a:r>
              <a:rPr sz="2000" spc="-10" dirty="0">
                <a:solidFill>
                  <a:srgbClr val="003185"/>
                </a:solidFill>
                <a:latin typeface="Arial"/>
                <a:cs typeface="Arial"/>
              </a:rPr>
              <a:t>tin  </a:t>
            </a:r>
            <a:r>
              <a:rPr sz="2000" dirty="0">
                <a:solidFill>
                  <a:srgbClr val="003185"/>
                </a:solidFill>
                <a:latin typeface="Arial"/>
                <a:cs typeface="Arial"/>
              </a:rPr>
              <a:t>cộng tác</a:t>
            </a:r>
            <a:r>
              <a:rPr sz="2000" spc="-50" dirty="0">
                <a:solidFill>
                  <a:srgbClr val="003185"/>
                </a:solidFill>
                <a:latin typeface="Arial"/>
                <a:cs typeface="Arial"/>
              </a:rPr>
              <a:t> </a:t>
            </a:r>
            <a:r>
              <a:rPr sz="2000" dirty="0">
                <a:solidFill>
                  <a:srgbClr val="003185"/>
                </a:solidFill>
                <a:latin typeface="Arial"/>
                <a:cs typeface="Arial"/>
              </a:rPr>
              <a:t>mẫu.</a:t>
            </a:r>
            <a:endParaRPr sz="2000">
              <a:latin typeface="Arial"/>
              <a:cs typeface="Arial"/>
            </a:endParaRPr>
          </a:p>
        </p:txBody>
      </p:sp>
      <p:sp>
        <p:nvSpPr>
          <p:cNvPr id="12" name="object 12"/>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13" name="object 13"/>
          <p:cNvSpPr txBox="1">
            <a:spLocks noGrp="1"/>
          </p:cNvSpPr>
          <p:nvPr>
            <p:ph type="title"/>
          </p:nvPr>
        </p:nvSpPr>
        <p:spPr>
          <a:xfrm>
            <a:off x="533400" y="533400"/>
            <a:ext cx="8001000" cy="499496"/>
          </a:xfrm>
          <a:prstGeom prst="rect">
            <a:avLst/>
          </a:prstGeom>
          <a:ln w="9525">
            <a:solidFill>
              <a:srgbClr val="000308"/>
            </a:solidFill>
          </a:ln>
        </p:spPr>
        <p:txBody>
          <a:bodyPr vert="horz" wrap="square" lIns="0" tIns="12065" rIns="0" bIns="0" rtlCol="0">
            <a:spAutoFit/>
          </a:bodyPr>
          <a:lstStyle/>
          <a:p>
            <a:pPr marL="91440" marR="120014">
              <a:lnSpc>
                <a:spcPts val="3840"/>
              </a:lnSpc>
              <a:spcBef>
                <a:spcPts val="95"/>
              </a:spcBef>
            </a:pPr>
            <a:r>
              <a:rPr sz="3200" b="0" dirty="0">
                <a:latin typeface="Arial"/>
                <a:cs typeface="Arial"/>
              </a:rPr>
              <a:t>MIS </a:t>
            </a:r>
            <a:r>
              <a:rPr lang="en-US" sz="3200" b="0" spc="-5" dirty="0" err="1" smtClean="0">
                <a:latin typeface="Arial"/>
                <a:cs typeface="Arial"/>
              </a:rPr>
              <a:t>trang</a:t>
            </a:r>
            <a:r>
              <a:rPr lang="en-US" sz="3200" b="0" spc="-5" dirty="0" smtClean="0">
                <a:latin typeface="Arial"/>
                <a:cs typeface="Arial"/>
              </a:rPr>
              <a:t> </a:t>
            </a:r>
            <a:r>
              <a:rPr lang="en-US" sz="3200" b="0" spc="-5" dirty="0" err="1" smtClean="0">
                <a:latin typeface="Arial"/>
                <a:cs typeface="Arial"/>
              </a:rPr>
              <a:t>bị</a:t>
            </a:r>
            <a:r>
              <a:rPr lang="en-US" sz="3200" b="0" spc="-5" dirty="0" smtClean="0">
                <a:latin typeface="Arial"/>
                <a:cs typeface="Arial"/>
              </a:rPr>
              <a:t> </a:t>
            </a:r>
            <a:r>
              <a:rPr sz="3200" b="0" dirty="0" err="1" smtClean="0">
                <a:latin typeface="Arial"/>
                <a:cs typeface="Arial"/>
              </a:rPr>
              <a:t>kỹ</a:t>
            </a:r>
            <a:r>
              <a:rPr sz="3200" b="0" dirty="0" smtClean="0">
                <a:latin typeface="Arial"/>
                <a:cs typeface="Arial"/>
              </a:rPr>
              <a:t> </a:t>
            </a:r>
            <a:r>
              <a:rPr sz="3200" b="0" spc="-5" dirty="0">
                <a:latin typeface="Arial"/>
                <a:cs typeface="Arial"/>
              </a:rPr>
              <a:t>năng </a:t>
            </a:r>
            <a:r>
              <a:rPr sz="3200" b="0" dirty="0">
                <a:latin typeface="Arial"/>
                <a:cs typeface="Arial"/>
              </a:rPr>
              <a:t>gì</a:t>
            </a:r>
            <a:r>
              <a:rPr sz="3200" b="0" spc="-150" dirty="0">
                <a:latin typeface="Arial"/>
                <a:cs typeface="Arial"/>
              </a:rPr>
              <a:t> </a:t>
            </a:r>
            <a:r>
              <a:rPr sz="3200" b="0" spc="-5" dirty="0">
                <a:latin typeface="Arial"/>
                <a:cs typeface="Arial"/>
              </a:rPr>
              <a:t>trong  </a:t>
            </a:r>
            <a:r>
              <a:rPr sz="3200" b="0" dirty="0">
                <a:latin typeface="Arial"/>
                <a:cs typeface="Arial"/>
              </a:rPr>
              <a:t>công</a:t>
            </a:r>
            <a:r>
              <a:rPr sz="3200" b="0" spc="-25" dirty="0">
                <a:latin typeface="Arial"/>
                <a:cs typeface="Arial"/>
              </a:rPr>
              <a:t> </a:t>
            </a:r>
            <a:r>
              <a:rPr sz="3200" b="0" dirty="0">
                <a:latin typeface="Arial"/>
                <a:cs typeface="Arial"/>
              </a:rPr>
              <a:t>việc?</a:t>
            </a:r>
            <a:endParaRPr sz="3200" dirty="0">
              <a:latin typeface="Arial"/>
              <a:cs typeface="Arial"/>
            </a:endParaRPr>
          </a:p>
        </p:txBody>
      </p:sp>
      <p:sp>
        <p:nvSpPr>
          <p:cNvPr id="16" name="object 16"/>
          <p:cNvSpPr txBox="1">
            <a:spLocks noGrp="1"/>
          </p:cNvSpPr>
          <p:nvPr>
            <p:ph type="ftr" sz="quarter" idx="11"/>
          </p:nvPr>
        </p:nvSpPr>
        <p:spPr>
          <a:prstGeom prst="rect">
            <a:avLst/>
          </a:prstGeom>
        </p:spPr>
        <p:txBody>
          <a:bodyPr vert="horz" wrap="square" lIns="0" tIns="0" rIns="0" bIns="0" rtlCol="0">
            <a:spAutoFit/>
          </a:bodyPr>
          <a:lstStyle/>
          <a:p>
            <a:pPr marL="12700">
              <a:lnSpc>
                <a:spcPts val="1425"/>
              </a:lnSpc>
            </a:pPr>
            <a:r>
              <a:rPr spc="-5" dirty="0"/>
              <a:t>Khoa Hệ </a:t>
            </a:r>
            <a:r>
              <a:rPr dirty="0"/>
              <a:t>thống Thông </a:t>
            </a:r>
            <a:r>
              <a:rPr spc="-5" dirty="0"/>
              <a:t>tin </a:t>
            </a:r>
            <a:r>
              <a:rPr dirty="0"/>
              <a:t>Quản </a:t>
            </a:r>
            <a:r>
              <a:rPr spc="-5" dirty="0"/>
              <a:t>lý </a:t>
            </a:r>
            <a:r>
              <a:rPr dirty="0"/>
              <a:t>– </a:t>
            </a:r>
            <a:r>
              <a:rPr spc="-5" dirty="0"/>
              <a:t>Học </a:t>
            </a:r>
            <a:r>
              <a:rPr spc="-10" dirty="0"/>
              <a:t>viện </a:t>
            </a:r>
            <a:r>
              <a:rPr spc="-5" dirty="0"/>
              <a:t>Ngân</a:t>
            </a:r>
            <a:r>
              <a:rPr spc="-100" dirty="0"/>
              <a:t> </a:t>
            </a:r>
            <a:r>
              <a:rPr spc="-5" dirty="0"/>
              <a:t>hàng</a:t>
            </a:r>
          </a:p>
        </p:txBody>
      </p:sp>
      <p:sp>
        <p:nvSpPr>
          <p:cNvPr id="15" name="object 15"/>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21</a:t>
            </a:fld>
            <a:endParaRPr dirty="0"/>
          </a:p>
        </p:txBody>
      </p:sp>
      <p:sp>
        <p:nvSpPr>
          <p:cNvPr id="14" name="object 14"/>
          <p:cNvSpPr/>
          <p:nvPr/>
        </p:nvSpPr>
        <p:spPr>
          <a:xfrm>
            <a:off x="1371600" y="1524000"/>
            <a:ext cx="1447800" cy="1447800"/>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3562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6500" y="1984247"/>
            <a:ext cx="8269222" cy="3346703"/>
            <a:chOff x="533400" y="533400"/>
            <a:chExt cx="8269222" cy="3346703"/>
          </a:xfrm>
        </p:grpSpPr>
        <p:sp>
          <p:nvSpPr>
            <p:cNvPr id="3" name="object 3"/>
            <p:cNvSpPr/>
            <p:nvPr/>
          </p:nvSpPr>
          <p:spPr>
            <a:xfrm>
              <a:off x="662939" y="1552955"/>
              <a:ext cx="8139683" cy="23271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12065" rIns="0" bIns="0" rtlCol="0">
            <a:spAutoFit/>
          </a:bodyPr>
          <a:lstStyle/>
          <a:p>
            <a:pPr marL="91440" marR="821690">
              <a:lnSpc>
                <a:spcPts val="3840"/>
              </a:lnSpc>
              <a:spcBef>
                <a:spcPts val="95"/>
              </a:spcBef>
            </a:pPr>
            <a:r>
              <a:rPr sz="3200" b="0" dirty="0">
                <a:latin typeface="Arial"/>
                <a:cs typeface="Arial"/>
              </a:rPr>
              <a:t>Tổng kết: Tại sao MIS là môn học</a:t>
            </a:r>
            <a:r>
              <a:rPr sz="3200" b="0" spc="-245" dirty="0">
                <a:latin typeface="Arial"/>
                <a:cs typeface="Arial"/>
              </a:rPr>
              <a:t> </a:t>
            </a:r>
            <a:r>
              <a:rPr sz="3200" b="0" spc="-5" dirty="0">
                <a:latin typeface="Arial"/>
                <a:cs typeface="Arial"/>
              </a:rPr>
              <a:t>quan  </a:t>
            </a:r>
            <a:r>
              <a:rPr sz="3200" b="0" dirty="0">
                <a:latin typeface="Arial"/>
                <a:cs typeface="Arial"/>
              </a:rPr>
              <a:t>trọng trong </a:t>
            </a:r>
            <a:r>
              <a:rPr sz="3200" b="0" spc="-5" dirty="0">
                <a:latin typeface="Arial"/>
                <a:cs typeface="Arial"/>
              </a:rPr>
              <a:t>lĩnh </a:t>
            </a:r>
            <a:r>
              <a:rPr sz="3200" b="0" dirty="0">
                <a:latin typeface="Arial"/>
                <a:cs typeface="Arial"/>
              </a:rPr>
              <a:t>vực kinh</a:t>
            </a:r>
            <a:r>
              <a:rPr sz="3200" b="0" spc="-105" dirty="0">
                <a:latin typeface="Arial"/>
                <a:cs typeface="Arial"/>
              </a:rPr>
              <a:t> </a:t>
            </a:r>
            <a:r>
              <a:rPr sz="3200" b="0" spc="-5" dirty="0">
                <a:latin typeface="Arial"/>
                <a:cs typeface="Arial"/>
              </a:rPr>
              <a:t>doanh?</a:t>
            </a:r>
            <a:endParaRPr sz="3200">
              <a:latin typeface="Arial"/>
              <a:cs typeface="Arial"/>
            </a:endParaRP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2700">
              <a:lnSpc>
                <a:spcPts val="1650"/>
              </a:lnSpc>
            </a:pPr>
            <a:r>
              <a:rPr dirty="0"/>
              <a:t>1-</a:t>
            </a:r>
            <a:fld id="{81D60167-4931-47E6-BA6A-407CBD079E47}" type="slidenum">
              <a:rPr dirty="0"/>
              <a:t>22</a:t>
            </a:fld>
            <a:endParaRPr dirty="0"/>
          </a:p>
        </p:txBody>
      </p:sp>
      <p:sp>
        <p:nvSpPr>
          <p:cNvPr id="8" name="object 8"/>
          <p:cNvSpPr/>
          <p:nvPr/>
        </p:nvSpPr>
        <p:spPr>
          <a:xfrm>
            <a:off x="1219200" y="3028949"/>
            <a:ext cx="1714500" cy="18836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6402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58824" y="454025"/>
            <a:ext cx="8080375" cy="869212"/>
          </a:xfrm>
        </p:spPr>
        <p:txBody>
          <a:bodyPr/>
          <a:lstStyle/>
          <a:p>
            <a:r>
              <a:rPr lang="en-US" dirty="0" smtClean="0"/>
              <a:t>2. TỔNG QUAN VỀ HỆ THỐNG THÔNG TIN QUẢN LÝ</a:t>
            </a:r>
            <a:endParaRPr lang="en-US" dirty="0"/>
          </a:p>
        </p:txBody>
      </p:sp>
      <p:sp>
        <p:nvSpPr>
          <p:cNvPr id="3" name="Text Placeholder 2">
            <a:extLst>
              <a:ext uri="{FF2B5EF4-FFF2-40B4-BE49-F238E27FC236}">
                <a16:creationId xmlns:a16="http://schemas.microsoft.com/office/drawing/2014/main" xmlns="" id="{4DD2F13F-7ADD-5760-DBE5-69646F99075D}"/>
              </a:ext>
            </a:extLst>
          </p:cNvPr>
          <p:cNvSpPr>
            <a:spLocks noGrp="1"/>
          </p:cNvSpPr>
          <p:nvPr>
            <p:ph type="body" idx="1"/>
          </p:nvPr>
        </p:nvSpPr>
        <p:spPr>
          <a:xfrm>
            <a:off x="533400" y="1676400"/>
            <a:ext cx="6853732" cy="1938992"/>
          </a:xfrm>
        </p:spPr>
        <p:txBody>
          <a:bodyPr/>
          <a:lstStyle/>
          <a:p>
            <a:pPr>
              <a:lnSpc>
                <a:spcPct val="150000"/>
              </a:lnSpc>
            </a:pPr>
            <a:r>
              <a:rPr lang="en-US" sz="2800" dirty="0" smtClean="0"/>
              <a:t>2.1 </a:t>
            </a:r>
            <a:r>
              <a:rPr lang="vi-VN" sz="2800" dirty="0" smtClean="0"/>
              <a:t>Hệ </a:t>
            </a:r>
            <a:r>
              <a:rPr lang="vi-VN" sz="2800" dirty="0"/>
              <a:t>thống (System)</a:t>
            </a:r>
            <a:r>
              <a:rPr lang="en-US" sz="2800" dirty="0"/>
              <a:t> </a:t>
            </a:r>
            <a:endParaRPr lang="en-US" sz="2800" dirty="0" smtClean="0"/>
          </a:p>
          <a:p>
            <a:pPr>
              <a:lnSpc>
                <a:spcPct val="150000"/>
              </a:lnSpc>
            </a:pPr>
            <a:r>
              <a:rPr lang="en-US" sz="2800" dirty="0" smtClean="0"/>
              <a:t>2.2 </a:t>
            </a:r>
            <a:r>
              <a:rPr lang="en-US" sz="2800" dirty="0" err="1" smtClean="0"/>
              <a:t>Hệ</a:t>
            </a:r>
            <a:r>
              <a:rPr lang="en-US" sz="2800" dirty="0" smtClean="0"/>
              <a:t> </a:t>
            </a:r>
            <a:r>
              <a:rPr lang="en-US" sz="2800" dirty="0" err="1" smtClean="0"/>
              <a:t>thống</a:t>
            </a:r>
            <a:r>
              <a:rPr lang="en-US" sz="2800" dirty="0" smtClean="0"/>
              <a:t> </a:t>
            </a:r>
            <a:r>
              <a:rPr lang="en-US" sz="2800" dirty="0" err="1" smtClean="0"/>
              <a:t>thông</a:t>
            </a:r>
            <a:r>
              <a:rPr lang="en-US" sz="2800" dirty="0" smtClean="0"/>
              <a:t> tin</a:t>
            </a:r>
          </a:p>
          <a:p>
            <a:pPr>
              <a:lnSpc>
                <a:spcPct val="150000"/>
              </a:lnSpc>
            </a:pPr>
            <a:r>
              <a:rPr lang="en-US" sz="2800" dirty="0" smtClean="0"/>
              <a:t>2.3</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thông</a:t>
            </a:r>
            <a:r>
              <a:rPr lang="en-US" sz="2800" dirty="0" smtClean="0"/>
              <a:t> tin </a:t>
            </a:r>
            <a:r>
              <a:rPr lang="en-US" sz="2800" dirty="0" err="1" smtClean="0"/>
              <a:t>quản</a:t>
            </a:r>
            <a:r>
              <a:rPr lang="en-US" sz="2800" dirty="0" smtClean="0"/>
              <a:t> </a:t>
            </a:r>
            <a:r>
              <a:rPr lang="en-US" sz="2800" dirty="0" err="1" smtClean="0"/>
              <a:t>lý</a:t>
            </a:r>
            <a:endParaRPr lang="en-US" sz="2800" dirty="0"/>
          </a:p>
        </p:txBody>
      </p:sp>
      <p:sp>
        <p:nvSpPr>
          <p:cNvPr id="4" name="Slide Number Placeholder 3">
            <a:extLst>
              <a:ext uri="{FF2B5EF4-FFF2-40B4-BE49-F238E27FC236}">
                <a16:creationId xmlns:a16="http://schemas.microsoft.com/office/drawing/2014/main" xmlns="" id="{23B714DE-AC24-30D7-0E26-E17F62141643}"/>
              </a:ext>
            </a:extLst>
          </p:cNvPr>
          <p:cNvSpPr>
            <a:spLocks noGrp="1"/>
          </p:cNvSpPr>
          <p:nvPr>
            <p:ph type="sldNum" idx="12"/>
          </p:nvPr>
        </p:nvSpPr>
        <p:spPr/>
        <p:txBody>
          <a:bodyPr/>
          <a:lstStyle/>
          <a:p>
            <a:pPr rtl="0"/>
            <a:r>
              <a:rPr lang="en-US"/>
              <a:t>1-</a:t>
            </a:r>
            <a:fld id="{00000000-1234-1234-1234-123412341234}" type="slidenum">
              <a:rPr lang="en-US" smtClean="0"/>
              <a:pPr rtl="0"/>
              <a:t>23</a:t>
            </a:fld>
            <a:endParaRPr/>
          </a:p>
        </p:txBody>
      </p:sp>
    </p:spTree>
    <p:extLst>
      <p:ext uri="{BB962C8B-B14F-4D97-AF65-F5344CB8AC3E}">
        <p14:creationId xmlns:p14="http://schemas.microsoft.com/office/powerpoint/2010/main" val="4133596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13841" y="451217"/>
            <a:ext cx="7193976" cy="434606"/>
          </a:xfrm>
        </p:spPr>
        <p:txBody>
          <a:bodyPr/>
          <a:lstStyle/>
          <a:p>
            <a:r>
              <a:rPr lang="en-US" dirty="0" smtClean="0"/>
              <a:t>2.1 HỆ </a:t>
            </a:r>
            <a:r>
              <a:rPr lang="en-US" dirty="0" smtClean="0"/>
              <a:t>THỐNG</a:t>
            </a:r>
            <a:endParaRPr lang="en-US" dirty="0"/>
          </a:p>
        </p:txBody>
      </p:sp>
      <p:sp>
        <p:nvSpPr>
          <p:cNvPr id="3" name="Text Placeholder 2">
            <a:extLst>
              <a:ext uri="{FF2B5EF4-FFF2-40B4-BE49-F238E27FC236}">
                <a16:creationId xmlns:a16="http://schemas.microsoft.com/office/drawing/2014/main" xmlns="" id="{4DD2F13F-7ADD-5760-DBE5-69646F99075D}"/>
              </a:ext>
            </a:extLst>
          </p:cNvPr>
          <p:cNvSpPr>
            <a:spLocks noGrp="1"/>
          </p:cNvSpPr>
          <p:nvPr>
            <p:ph type="body" idx="1"/>
          </p:nvPr>
        </p:nvSpPr>
        <p:spPr>
          <a:xfrm>
            <a:off x="243628" y="923923"/>
            <a:ext cx="8671771" cy="5019677"/>
          </a:xfrm>
        </p:spPr>
        <p:txBody>
          <a:bodyPr/>
          <a:lstStyle/>
          <a:p>
            <a:pPr marL="171450" indent="-57150" algn="just">
              <a:lnSpc>
                <a:spcPct val="150000"/>
              </a:lnSpc>
              <a:buAutoNum type="alphaLcPeriod"/>
            </a:pPr>
            <a:r>
              <a:rPr lang="vi-VN" sz="1800" dirty="0" smtClean="0"/>
              <a:t>Hệ thống (System): là một hệ thống là một tập hợp gồm hai hoặc nhiều hơn các bộ phận có thể tương tác nhau để hoàn thành một mục tiêu. Một hệ thống bao gồm các bộ phận, mỗi bộ phận thực hiện một chức năng được giao và chúng được hỗ trợ bởi các thành phần cấu thành nên bộ phận con đó. </a:t>
            </a:r>
            <a:endParaRPr lang="en-US" sz="1800" dirty="0" smtClean="0"/>
          </a:p>
          <a:p>
            <a:pPr marL="171450" indent="-57150" algn="just">
              <a:lnSpc>
                <a:spcPct val="150000"/>
              </a:lnSpc>
            </a:pPr>
            <a:r>
              <a:rPr lang="en-US" sz="1800" dirty="0" smtClean="0"/>
              <a:t>b. </a:t>
            </a:r>
            <a:r>
              <a:rPr lang="vi-VN" sz="1800" dirty="0" smtClean="0"/>
              <a:t>Một </a:t>
            </a:r>
            <a:r>
              <a:rPr lang="vi-VN" sz="1800" dirty="0"/>
              <a:t>hệ thống bao giờ cũng có thể chia được thành nhiều hệ thống con; nói cách khác, bản thân mỗi phần tử của hệ thống lại có thể là một hệ thống.</a:t>
            </a:r>
            <a:endParaRPr lang="en-US" sz="1800" dirty="0"/>
          </a:p>
          <a:p>
            <a:pPr marL="171450" indent="-57150" algn="just">
              <a:lnSpc>
                <a:spcPct val="150000"/>
              </a:lnSpc>
              <a:buFont typeface="Wingdings" panose="05000000000000000000" pitchFamily="2" charset="2"/>
              <a:buChar char="Ø"/>
            </a:pPr>
            <a:r>
              <a:rPr lang="vi-VN" sz="1800" dirty="0"/>
              <a:t> Cấu trúc của hệ thống là cách sắp xếp các phần tử và các mối liên kết giữa chúng. Trạng thái của hệ thống là những đặc điểm của giúp ta hiểu được hệ thống ở từng thời điểm.</a:t>
            </a:r>
            <a:endParaRPr lang="en-US" sz="1800" dirty="0"/>
          </a:p>
          <a:p>
            <a:pPr marL="171450" indent="-57150" algn="just">
              <a:lnSpc>
                <a:spcPct val="150000"/>
              </a:lnSpc>
              <a:buFont typeface="Wingdings" panose="05000000000000000000" pitchFamily="2" charset="2"/>
              <a:buChar char="Ø"/>
            </a:pPr>
            <a:r>
              <a:rPr lang="vi-VN" sz="1800" dirty="0"/>
              <a:t> Hành vi của hệ thống là sự thay đổi trạng thái của hệ thống tại mỗi thời điểm và được xác định bởi trạng thái hiện tại và cấu trúc của hệ thống.</a:t>
            </a:r>
            <a:endParaRPr lang="en-US" sz="1800" dirty="0"/>
          </a:p>
          <a:p>
            <a:pPr marL="544616" indent="-342900" algn="just">
              <a:lnSpc>
                <a:spcPct val="150000"/>
              </a:lnSpc>
              <a:buAutoNum type="alphaLcPeriod"/>
            </a:pPr>
            <a:endParaRPr lang="en-US" dirty="0" smtClean="0"/>
          </a:p>
          <a:p>
            <a:pPr marL="544616" indent="-342900">
              <a:lnSpc>
                <a:spcPct val="150000"/>
              </a:lnSpc>
              <a:buAutoNum type="alphaLcPeriod"/>
            </a:pPr>
            <a:endParaRPr lang="en-US" dirty="0"/>
          </a:p>
        </p:txBody>
      </p:sp>
      <p:sp>
        <p:nvSpPr>
          <p:cNvPr id="4" name="Slide Number Placeholder 3">
            <a:extLst>
              <a:ext uri="{FF2B5EF4-FFF2-40B4-BE49-F238E27FC236}">
                <a16:creationId xmlns:a16="http://schemas.microsoft.com/office/drawing/2014/main" xmlns="" id="{23B714DE-AC24-30D7-0E26-E17F62141643}"/>
              </a:ext>
            </a:extLst>
          </p:cNvPr>
          <p:cNvSpPr>
            <a:spLocks noGrp="1"/>
          </p:cNvSpPr>
          <p:nvPr>
            <p:ph type="sldNum" idx="12"/>
          </p:nvPr>
        </p:nvSpPr>
        <p:spPr/>
        <p:txBody>
          <a:bodyPr/>
          <a:lstStyle/>
          <a:p>
            <a:pPr rtl="0"/>
            <a:r>
              <a:rPr lang="en-US"/>
              <a:t>1-</a:t>
            </a:r>
            <a:fld id="{00000000-1234-1234-1234-123412341234}" type="slidenum">
              <a:rPr lang="en-US" smtClean="0"/>
              <a:pPr rtl="0"/>
              <a:t>24</a:t>
            </a:fld>
            <a:endParaRPr/>
          </a:p>
        </p:txBody>
      </p:sp>
    </p:spTree>
    <p:extLst>
      <p:ext uri="{BB962C8B-B14F-4D97-AF65-F5344CB8AC3E}">
        <p14:creationId xmlns:p14="http://schemas.microsoft.com/office/powerpoint/2010/main" val="2182758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2227F-535C-5F5D-05A3-410FEDEAA69E}"/>
              </a:ext>
            </a:extLst>
          </p:cNvPr>
          <p:cNvSpPr>
            <a:spLocks noGrp="1"/>
          </p:cNvSpPr>
          <p:nvPr>
            <p:ph type="title"/>
          </p:nvPr>
        </p:nvSpPr>
        <p:spPr>
          <a:xfrm>
            <a:off x="838200" y="1676400"/>
            <a:ext cx="6347626" cy="869212"/>
          </a:xfrm>
        </p:spPr>
        <p:txBody>
          <a:bodyPr/>
          <a:lstStyle/>
          <a:p>
            <a:r>
              <a:rPr lang="vi-VN" dirty="0"/>
              <a:t>Ba thành phần cơ bản của hệ thống: </a:t>
            </a:r>
            <a:r>
              <a:rPr lang="en-US" dirty="0"/>
              <a:t/>
            </a:r>
            <a:br>
              <a:rPr lang="en-US" dirty="0"/>
            </a:br>
            <a:endParaRPr lang="en-US" dirty="0"/>
          </a:p>
        </p:txBody>
      </p:sp>
      <p:sp>
        <p:nvSpPr>
          <p:cNvPr id="3" name="Text Placeholder 2">
            <a:extLst>
              <a:ext uri="{FF2B5EF4-FFF2-40B4-BE49-F238E27FC236}">
                <a16:creationId xmlns:a16="http://schemas.microsoft.com/office/drawing/2014/main" xmlns="" id="{2683D5E0-9E95-598E-ADC5-8C47DE2652AA}"/>
              </a:ext>
            </a:extLst>
          </p:cNvPr>
          <p:cNvSpPr>
            <a:spLocks noGrp="1"/>
          </p:cNvSpPr>
          <p:nvPr>
            <p:ph type="body" idx="1"/>
          </p:nvPr>
        </p:nvSpPr>
        <p:spPr>
          <a:xfrm>
            <a:off x="533400" y="2286000"/>
            <a:ext cx="7986738" cy="1969770"/>
          </a:xfrm>
        </p:spPr>
        <p:txBody>
          <a:bodyPr/>
          <a:lstStyle/>
          <a:p>
            <a:pPr marL="658917" indent="-457200" algn="just">
              <a:buFontTx/>
              <a:buChar char="-"/>
            </a:pPr>
            <a:r>
              <a:rPr lang="vi-VN" sz="3200" dirty="0" smtClean="0"/>
              <a:t>Các </a:t>
            </a:r>
            <a:r>
              <a:rPr lang="vi-VN" sz="3200" dirty="0"/>
              <a:t>yếu tố đầu vào (Inputs</a:t>
            </a:r>
            <a:r>
              <a:rPr lang="vi-VN" sz="3200" dirty="0" smtClean="0"/>
              <a:t>);</a:t>
            </a:r>
            <a:endParaRPr lang="en-US" sz="3200" dirty="0"/>
          </a:p>
          <a:p>
            <a:pPr marL="658917" indent="-457200" algn="just">
              <a:buFontTx/>
              <a:buChar char="-"/>
            </a:pPr>
            <a:r>
              <a:rPr lang="vi-VN" sz="3200" dirty="0" smtClean="0"/>
              <a:t>Xử </a:t>
            </a:r>
            <a:r>
              <a:rPr lang="vi-VN" sz="3200" dirty="0"/>
              <a:t>lý, chế biến (Processing</a:t>
            </a:r>
            <a:r>
              <a:rPr lang="vi-VN" sz="3200" dirty="0" smtClean="0"/>
              <a:t>);</a:t>
            </a:r>
            <a:endParaRPr lang="en-US" sz="3200" dirty="0"/>
          </a:p>
          <a:p>
            <a:pPr marL="658917" indent="-457200" algn="just">
              <a:buFontTx/>
              <a:buChar char="-"/>
            </a:pPr>
            <a:r>
              <a:rPr lang="vi-VN" sz="3200" dirty="0" smtClean="0"/>
              <a:t>Các </a:t>
            </a:r>
            <a:r>
              <a:rPr lang="vi-VN" sz="3200" dirty="0"/>
              <a:t>yếu tố đầu ra (Outputs). </a:t>
            </a:r>
            <a:endParaRPr lang="en-US" sz="3200" dirty="0"/>
          </a:p>
          <a:p>
            <a:pPr marL="201717" indent="0" algn="just"/>
            <a:r>
              <a:rPr lang="vi-VN" sz="3200" dirty="0"/>
              <a:t> </a:t>
            </a:r>
            <a:endParaRPr lang="en-US" sz="3200" dirty="0"/>
          </a:p>
        </p:txBody>
      </p:sp>
      <p:sp>
        <p:nvSpPr>
          <p:cNvPr id="4" name="Slide Number Placeholder 3">
            <a:extLst>
              <a:ext uri="{FF2B5EF4-FFF2-40B4-BE49-F238E27FC236}">
                <a16:creationId xmlns:a16="http://schemas.microsoft.com/office/drawing/2014/main" xmlns="" id="{8F053E9D-5F7B-667A-5F49-1D61032A19A5}"/>
              </a:ext>
            </a:extLst>
          </p:cNvPr>
          <p:cNvSpPr>
            <a:spLocks noGrp="1"/>
          </p:cNvSpPr>
          <p:nvPr>
            <p:ph type="sldNum" idx="12"/>
          </p:nvPr>
        </p:nvSpPr>
        <p:spPr/>
        <p:txBody>
          <a:bodyPr/>
          <a:lstStyle/>
          <a:p>
            <a:pPr rtl="0"/>
            <a:r>
              <a:rPr lang="en-US"/>
              <a:t>1-</a:t>
            </a:r>
            <a:fld id="{00000000-1234-1234-1234-123412341234}" type="slidenum">
              <a:rPr lang="en-US" smtClean="0"/>
              <a:pPr rtl="0"/>
              <a:t>25</a:t>
            </a:fld>
            <a:endParaRPr/>
          </a:p>
        </p:txBody>
      </p:sp>
      <p:sp>
        <p:nvSpPr>
          <p:cNvPr id="5" name="Title 1">
            <a:extLst>
              <a:ext uri="{FF2B5EF4-FFF2-40B4-BE49-F238E27FC236}">
                <a16:creationId xmlns:a16="http://schemas.microsoft.com/office/drawing/2014/main" xmlns="" id="{2782227F-535C-5F5D-05A3-410FEDEAA69E}"/>
              </a:ext>
            </a:extLst>
          </p:cNvPr>
          <p:cNvSpPr txBox="1">
            <a:spLocks/>
          </p:cNvSpPr>
          <p:nvPr/>
        </p:nvSpPr>
        <p:spPr>
          <a:xfrm>
            <a:off x="990600" y="533400"/>
            <a:ext cx="6347626" cy="86921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24" b="0" i="0">
                <a:solidFill>
                  <a:srgbClr val="00328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smtClean="0"/>
              <a:t>2.1 HỆ </a:t>
            </a:r>
            <a:r>
              <a:rPr lang="en-US" dirty="0" smtClean="0"/>
              <a:t>THỐNG</a:t>
            </a:r>
            <a:br>
              <a:rPr lang="en-US" dirty="0" smtClean="0"/>
            </a:br>
            <a:endParaRPr lang="en-US" dirty="0"/>
          </a:p>
        </p:txBody>
      </p:sp>
    </p:spTree>
    <p:extLst>
      <p:ext uri="{BB962C8B-B14F-4D97-AF65-F5344CB8AC3E}">
        <p14:creationId xmlns:p14="http://schemas.microsoft.com/office/powerpoint/2010/main" val="3509074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CDBB2-CD57-89C6-7229-36F345D06A83}"/>
              </a:ext>
            </a:extLst>
          </p:cNvPr>
          <p:cNvSpPr>
            <a:spLocks noGrp="1"/>
          </p:cNvSpPr>
          <p:nvPr>
            <p:ph type="title"/>
          </p:nvPr>
        </p:nvSpPr>
        <p:spPr>
          <a:xfrm>
            <a:off x="1054577" y="378724"/>
            <a:ext cx="6982389" cy="988604"/>
          </a:xfrm>
        </p:spPr>
        <p:txBody>
          <a:bodyPr/>
          <a:lstStyle/>
          <a:p>
            <a:r>
              <a:rPr lang="en-US" sz="3600" b="0" i="0" dirty="0" err="1">
                <a:solidFill>
                  <a:srgbClr val="000000"/>
                </a:solidFill>
                <a:effectLst/>
                <a:latin typeface="Linux Libertine"/>
              </a:rPr>
              <a:t>Các</a:t>
            </a:r>
            <a:r>
              <a:rPr lang="en-US" sz="3600" b="0" i="0" dirty="0">
                <a:solidFill>
                  <a:srgbClr val="000000"/>
                </a:solidFill>
                <a:effectLst/>
                <a:latin typeface="Linux Libertine"/>
              </a:rPr>
              <a:t> </a:t>
            </a:r>
            <a:r>
              <a:rPr lang="en-US" sz="3600" b="0" i="0" dirty="0" err="1">
                <a:solidFill>
                  <a:srgbClr val="000000"/>
                </a:solidFill>
                <a:effectLst/>
                <a:latin typeface="Linux Libertine"/>
              </a:rPr>
              <a:t>đặc</a:t>
            </a:r>
            <a:r>
              <a:rPr lang="en-US" sz="3600" b="0" i="0" dirty="0">
                <a:solidFill>
                  <a:srgbClr val="000000"/>
                </a:solidFill>
                <a:effectLst/>
                <a:latin typeface="Linux Libertine"/>
              </a:rPr>
              <a:t> </a:t>
            </a:r>
            <a:r>
              <a:rPr lang="en-US" sz="3600" b="0" i="0" dirty="0" err="1">
                <a:solidFill>
                  <a:srgbClr val="000000"/>
                </a:solidFill>
                <a:effectLst/>
                <a:latin typeface="Linux Libertine"/>
              </a:rPr>
              <a:t>điểm</a:t>
            </a:r>
            <a:r>
              <a:rPr lang="en-US" sz="3600" b="0" i="0" dirty="0">
                <a:solidFill>
                  <a:srgbClr val="000000"/>
                </a:solidFill>
                <a:effectLst/>
                <a:latin typeface="Linux Libertine"/>
              </a:rPr>
              <a:t> </a:t>
            </a:r>
            <a:r>
              <a:rPr lang="en-US" sz="3600" b="0" i="0" dirty="0" err="1">
                <a:solidFill>
                  <a:srgbClr val="000000"/>
                </a:solidFill>
                <a:effectLst/>
                <a:latin typeface="Linux Libertine"/>
              </a:rPr>
              <a:t>của</a:t>
            </a:r>
            <a:r>
              <a:rPr lang="en-US" sz="3600" b="0" i="0" dirty="0">
                <a:solidFill>
                  <a:srgbClr val="000000"/>
                </a:solidFill>
                <a:effectLst/>
                <a:latin typeface="Linux Libertine"/>
              </a:rPr>
              <a:t> </a:t>
            </a:r>
            <a:r>
              <a:rPr lang="en-US" sz="3600" b="0" i="0" dirty="0" err="1">
                <a:solidFill>
                  <a:srgbClr val="000000"/>
                </a:solidFill>
                <a:effectLst/>
                <a:latin typeface="Linux Libertine"/>
              </a:rPr>
              <a:t>Hệ</a:t>
            </a:r>
            <a:r>
              <a:rPr lang="en-US" sz="3600" b="0" i="0" dirty="0">
                <a:solidFill>
                  <a:srgbClr val="000000"/>
                </a:solidFill>
                <a:effectLst/>
                <a:latin typeface="Linux Libertine"/>
              </a:rPr>
              <a:t> </a:t>
            </a:r>
            <a:r>
              <a:rPr lang="en-US" sz="3600" b="0" i="0" dirty="0" err="1">
                <a:solidFill>
                  <a:srgbClr val="000000"/>
                </a:solidFill>
                <a:effectLst/>
                <a:latin typeface="Linux Libertine"/>
              </a:rPr>
              <a:t>thống</a:t>
            </a:r>
            <a:r>
              <a:rPr lang="en-US" b="0" i="0" dirty="0">
                <a:solidFill>
                  <a:srgbClr val="000000"/>
                </a:solidFill>
                <a:effectLst/>
                <a:latin typeface="Linux Libertine"/>
              </a:rPr>
              <a:t/>
            </a:r>
            <a:br>
              <a:rPr lang="en-US" b="0" i="0" dirty="0">
                <a:solidFill>
                  <a:srgbClr val="000000"/>
                </a:solidFill>
                <a:effectLst/>
                <a:latin typeface="Linux Libertine"/>
              </a:rPr>
            </a:br>
            <a:endParaRPr lang="en-US" dirty="0"/>
          </a:p>
        </p:txBody>
      </p:sp>
      <p:sp>
        <p:nvSpPr>
          <p:cNvPr id="3" name="Text Placeholder 2">
            <a:extLst>
              <a:ext uri="{FF2B5EF4-FFF2-40B4-BE49-F238E27FC236}">
                <a16:creationId xmlns:a16="http://schemas.microsoft.com/office/drawing/2014/main" xmlns="" id="{72DFA0E7-1B4D-9759-D64E-EE740B3F9DDA}"/>
              </a:ext>
            </a:extLst>
          </p:cNvPr>
          <p:cNvSpPr>
            <a:spLocks noGrp="1"/>
          </p:cNvSpPr>
          <p:nvPr>
            <p:ph type="body" idx="1"/>
          </p:nvPr>
        </p:nvSpPr>
        <p:spPr>
          <a:xfrm>
            <a:off x="1068864" y="2667000"/>
            <a:ext cx="6918061" cy="2908489"/>
          </a:xfrm>
        </p:spPr>
        <p:txBody>
          <a:bodyPr/>
          <a:lstStyle/>
          <a:p>
            <a:pPr algn="l">
              <a:buFont typeface="Arial" panose="020B0604020202020204" pitchFamily="34" charset="0"/>
              <a:buChar char="•"/>
            </a:pPr>
            <a:r>
              <a:rPr lang="vi-VN" b="0" i="0" dirty="0">
                <a:solidFill>
                  <a:srgbClr val="202122"/>
                </a:solidFill>
                <a:effectLst/>
                <a:latin typeface="Arial" panose="020B0604020202020204" pitchFamily="34" charset="0"/>
              </a:rPr>
              <a:t>Thành phần (component).</a:t>
            </a:r>
          </a:p>
          <a:p>
            <a:pPr algn="l">
              <a:buFont typeface="Arial" panose="020B0604020202020204" pitchFamily="34" charset="0"/>
              <a:buChar char="•"/>
            </a:pPr>
            <a:r>
              <a:rPr lang="vi-VN" b="0" i="0" dirty="0">
                <a:solidFill>
                  <a:srgbClr val="202122"/>
                </a:solidFill>
                <a:effectLst/>
                <a:latin typeface="Arial" panose="020B0604020202020204" pitchFamily="34" charset="0"/>
              </a:rPr>
              <a:t>Liên hệ giữa các thành phần</a:t>
            </a:r>
          </a:p>
          <a:p>
            <a:pPr algn="l">
              <a:buFont typeface="Arial" panose="020B0604020202020204" pitchFamily="34" charset="0"/>
              <a:buChar char="•"/>
            </a:pPr>
            <a:r>
              <a:rPr lang="vi-VN" b="0" i="0" dirty="0">
                <a:solidFill>
                  <a:srgbClr val="202122"/>
                </a:solidFill>
                <a:effectLst/>
                <a:latin typeface="Arial" panose="020B0604020202020204" pitchFamily="34" charset="0"/>
              </a:rPr>
              <a:t>Ranh giới (boundary).</a:t>
            </a:r>
          </a:p>
          <a:p>
            <a:pPr algn="l">
              <a:lnSpc>
                <a:spcPct val="150000"/>
              </a:lnSpc>
              <a:buFont typeface="Arial" panose="020B0604020202020204" pitchFamily="34" charset="0"/>
              <a:buChar char="•"/>
            </a:pPr>
            <a:r>
              <a:rPr lang="vi-VN" b="0" i="0" dirty="0">
                <a:solidFill>
                  <a:srgbClr val="202122"/>
                </a:solidFill>
                <a:effectLst/>
                <a:latin typeface="Arial" panose="020B0604020202020204" pitchFamily="34" charset="0"/>
              </a:rPr>
              <a:t>Mục đích (purpose).</a:t>
            </a:r>
          </a:p>
          <a:p>
            <a:pPr algn="l">
              <a:buFont typeface="Arial" panose="020B0604020202020204" pitchFamily="34" charset="0"/>
              <a:buChar char="•"/>
            </a:pPr>
            <a:r>
              <a:rPr lang="vi-VN" b="0" i="0" dirty="0">
                <a:solidFill>
                  <a:srgbClr val="202122"/>
                </a:solidFill>
                <a:effectLst/>
                <a:latin typeface="Arial" panose="020B0604020202020204" pitchFamily="34" charset="0"/>
              </a:rPr>
              <a:t>Môi trường (environment).</a:t>
            </a:r>
          </a:p>
          <a:p>
            <a:pPr algn="l">
              <a:buFont typeface="Arial" panose="020B0604020202020204" pitchFamily="34" charset="0"/>
              <a:buChar char="•"/>
            </a:pPr>
            <a:r>
              <a:rPr lang="vi-VN" b="0" i="0" dirty="0">
                <a:solidFill>
                  <a:srgbClr val="202122"/>
                </a:solidFill>
                <a:effectLst/>
                <a:latin typeface="Arial" panose="020B0604020202020204" pitchFamily="34" charset="0"/>
              </a:rPr>
              <a:t>Giao diện (interface).</a:t>
            </a:r>
          </a:p>
          <a:p>
            <a:pPr algn="l">
              <a:buFont typeface="Arial" panose="020B0604020202020204" pitchFamily="34" charset="0"/>
              <a:buChar char="•"/>
            </a:pPr>
            <a:r>
              <a:rPr lang="vi-VN" b="0" i="0" dirty="0">
                <a:solidFill>
                  <a:srgbClr val="202122"/>
                </a:solidFill>
                <a:effectLst/>
                <a:latin typeface="Arial" panose="020B0604020202020204" pitchFamily="34" charset="0"/>
              </a:rPr>
              <a:t>Đầu vào (input).</a:t>
            </a:r>
          </a:p>
          <a:p>
            <a:pPr algn="l">
              <a:buFont typeface="Arial" panose="020B0604020202020204" pitchFamily="34" charset="0"/>
              <a:buChar char="•"/>
            </a:pPr>
            <a:r>
              <a:rPr lang="vi-VN" b="0" i="0" dirty="0">
                <a:solidFill>
                  <a:srgbClr val="202122"/>
                </a:solidFill>
                <a:effectLst/>
                <a:latin typeface="Arial" panose="020B0604020202020204" pitchFamily="34" charset="0"/>
              </a:rPr>
              <a:t>Đầu ra (output).</a:t>
            </a:r>
          </a:p>
          <a:p>
            <a:pPr algn="l">
              <a:buFont typeface="Arial" panose="020B0604020202020204" pitchFamily="34" charset="0"/>
              <a:buChar char="•"/>
            </a:pPr>
            <a:r>
              <a:rPr lang="vi-VN" b="0" i="0" dirty="0">
                <a:solidFill>
                  <a:srgbClr val="202122"/>
                </a:solidFill>
                <a:effectLst/>
                <a:latin typeface="Arial" panose="020B0604020202020204" pitchFamily="34" charset="0"/>
              </a:rPr>
              <a:t>Ràng buộc (constraints).</a:t>
            </a:r>
          </a:p>
          <a:p>
            <a:endParaRPr lang="en-US" dirty="0"/>
          </a:p>
        </p:txBody>
      </p:sp>
      <p:sp>
        <p:nvSpPr>
          <p:cNvPr id="4" name="Slide Number Placeholder 3">
            <a:extLst>
              <a:ext uri="{FF2B5EF4-FFF2-40B4-BE49-F238E27FC236}">
                <a16:creationId xmlns:a16="http://schemas.microsoft.com/office/drawing/2014/main" xmlns="" id="{E4D11650-8C55-CF55-4157-0912277DFC8C}"/>
              </a:ext>
            </a:extLst>
          </p:cNvPr>
          <p:cNvSpPr>
            <a:spLocks noGrp="1"/>
          </p:cNvSpPr>
          <p:nvPr>
            <p:ph type="sldNum" idx="12"/>
          </p:nvPr>
        </p:nvSpPr>
        <p:spPr/>
        <p:txBody>
          <a:bodyPr/>
          <a:lstStyle/>
          <a:p>
            <a:pPr rtl="0"/>
            <a:r>
              <a:rPr lang="en-US"/>
              <a:t>1-</a:t>
            </a:r>
            <a:fld id="{00000000-1234-1234-1234-123412341234}" type="slidenum">
              <a:rPr lang="en-US" smtClean="0"/>
              <a:pPr rtl="0"/>
              <a:t>26</a:t>
            </a:fld>
            <a:endParaRPr/>
          </a:p>
        </p:txBody>
      </p:sp>
    </p:spTree>
    <p:extLst>
      <p:ext uri="{BB962C8B-B14F-4D97-AF65-F5344CB8AC3E}">
        <p14:creationId xmlns:p14="http://schemas.microsoft.com/office/powerpoint/2010/main" val="1363859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35" y="304800"/>
            <a:ext cx="7193976" cy="434606"/>
          </a:xfrm>
        </p:spPr>
        <p:txBody>
          <a:bodyPr/>
          <a:lstStyle/>
          <a:p>
            <a:r>
              <a:rPr lang="en-US" dirty="0" err="1" smtClean="0"/>
              <a:t>Một</a:t>
            </a:r>
            <a:r>
              <a:rPr lang="en-US" dirty="0" smtClean="0"/>
              <a:t> </a:t>
            </a:r>
            <a:r>
              <a:rPr lang="en-US" dirty="0" err="1" smtClean="0"/>
              <a:t>số</a:t>
            </a:r>
            <a:r>
              <a:rPr lang="en-US" dirty="0" smtClean="0"/>
              <a:t> </a:t>
            </a: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hệ</a:t>
            </a:r>
            <a:r>
              <a:rPr lang="en-US" dirty="0" smtClean="0"/>
              <a:t> </a:t>
            </a:r>
            <a:r>
              <a:rPr lang="en-US" dirty="0" err="1" smtClean="0"/>
              <a:t>thống</a:t>
            </a:r>
            <a:endParaRPr lang="en-US" dirty="0"/>
          </a:p>
        </p:txBody>
      </p:sp>
      <p:sp>
        <p:nvSpPr>
          <p:cNvPr id="4" name="TextBox 3"/>
          <p:cNvSpPr txBox="1"/>
          <p:nvPr/>
        </p:nvSpPr>
        <p:spPr>
          <a:xfrm>
            <a:off x="762000" y="1752600"/>
            <a:ext cx="6013185" cy="3539430"/>
          </a:xfrm>
          <a:prstGeom prst="rect">
            <a:avLst/>
          </a:prstGeom>
          <a:noFill/>
        </p:spPr>
        <p:txBody>
          <a:bodyPr wrap="none" rtlCol="0">
            <a:spAutoFit/>
          </a:bodyPr>
          <a:lstStyle/>
          <a:p>
            <a:r>
              <a:rPr lang="en-US" sz="3200" dirty="0" smtClean="0"/>
              <a:t>- </a:t>
            </a:r>
            <a:r>
              <a:rPr lang="en-US" sz="3200" dirty="0" err="1" smtClean="0"/>
              <a:t>Hệ</a:t>
            </a:r>
            <a:r>
              <a:rPr lang="en-US" sz="3200" dirty="0" smtClean="0"/>
              <a:t> </a:t>
            </a:r>
            <a:r>
              <a:rPr lang="en-US" sz="3200" dirty="0" err="1" smtClean="0"/>
              <a:t>thống</a:t>
            </a:r>
            <a:r>
              <a:rPr lang="en-US" sz="3200" dirty="0" smtClean="0"/>
              <a:t> </a:t>
            </a:r>
            <a:r>
              <a:rPr lang="en-US" sz="3200" dirty="0" err="1" smtClean="0"/>
              <a:t>quét</a:t>
            </a:r>
            <a:r>
              <a:rPr lang="en-US" sz="3200" dirty="0" smtClean="0"/>
              <a:t> </a:t>
            </a:r>
            <a:r>
              <a:rPr lang="en-US" sz="3200" dirty="0" err="1" smtClean="0"/>
              <a:t>mã</a:t>
            </a:r>
            <a:r>
              <a:rPr lang="en-US" sz="3200" dirty="0" smtClean="0"/>
              <a:t> </a:t>
            </a:r>
            <a:r>
              <a:rPr lang="en-US" sz="3200" dirty="0" err="1" smtClean="0"/>
              <a:t>số</a:t>
            </a:r>
            <a:r>
              <a:rPr lang="en-US" sz="3200" dirty="0" smtClean="0"/>
              <a:t>, </a:t>
            </a:r>
            <a:r>
              <a:rPr lang="en-US" sz="3200" dirty="0" err="1" smtClean="0"/>
              <a:t>mã</a:t>
            </a:r>
            <a:r>
              <a:rPr lang="en-US" sz="3200" dirty="0" smtClean="0"/>
              <a:t> </a:t>
            </a:r>
            <a:r>
              <a:rPr lang="en-US" sz="3200" dirty="0" err="1" smtClean="0"/>
              <a:t>vạch</a:t>
            </a:r>
            <a:endParaRPr lang="en-US" sz="3200" dirty="0" smtClean="0"/>
          </a:p>
          <a:p>
            <a:pPr marL="457200" indent="-457200">
              <a:buFontTx/>
              <a:buChar char="-"/>
            </a:pPr>
            <a:r>
              <a:rPr lang="en-US" sz="3200" dirty="0" err="1" smtClean="0"/>
              <a:t>Hệ</a:t>
            </a:r>
            <a:r>
              <a:rPr lang="en-US" sz="3200" dirty="0" smtClean="0"/>
              <a:t> </a:t>
            </a:r>
            <a:r>
              <a:rPr lang="en-US" sz="3200" dirty="0" err="1" smtClean="0"/>
              <a:t>thống</a:t>
            </a:r>
            <a:r>
              <a:rPr lang="en-US" sz="3200" dirty="0" smtClean="0"/>
              <a:t> </a:t>
            </a:r>
            <a:r>
              <a:rPr lang="en-US" sz="3200" dirty="0" err="1" smtClean="0"/>
              <a:t>mạng</a:t>
            </a:r>
            <a:r>
              <a:rPr lang="en-US" sz="3200" dirty="0" smtClean="0"/>
              <a:t> </a:t>
            </a:r>
            <a:r>
              <a:rPr lang="en-US" sz="3200" dirty="0" err="1" smtClean="0"/>
              <a:t>không</a:t>
            </a:r>
            <a:r>
              <a:rPr lang="en-US" sz="3200" dirty="0" smtClean="0"/>
              <a:t> </a:t>
            </a:r>
            <a:r>
              <a:rPr lang="en-US" sz="3200" dirty="0" err="1" smtClean="0"/>
              <a:t>dây</a:t>
            </a:r>
            <a:endParaRPr lang="en-US" sz="3200" dirty="0" smtClean="0"/>
          </a:p>
          <a:p>
            <a:pPr marL="457200" indent="-457200">
              <a:buFontTx/>
              <a:buChar char="-"/>
            </a:pPr>
            <a:r>
              <a:rPr lang="en-US" sz="3200" dirty="0" err="1"/>
              <a:t>Hệ</a:t>
            </a:r>
            <a:r>
              <a:rPr lang="en-US" sz="3200" dirty="0"/>
              <a:t> </a:t>
            </a:r>
            <a:r>
              <a:rPr lang="en-US" sz="3200" dirty="0" err="1"/>
              <a:t>thống</a:t>
            </a:r>
            <a:r>
              <a:rPr lang="en-US" sz="3200" dirty="0"/>
              <a:t> </a:t>
            </a:r>
            <a:r>
              <a:rPr lang="en-US" sz="3200" dirty="0" err="1"/>
              <a:t>giao</a:t>
            </a:r>
            <a:r>
              <a:rPr lang="en-US" sz="3200" dirty="0"/>
              <a:t> </a:t>
            </a:r>
            <a:r>
              <a:rPr lang="en-US" sz="3200" dirty="0" err="1" smtClean="0"/>
              <a:t>thông</a:t>
            </a:r>
            <a:endParaRPr lang="en-US" sz="3200" dirty="0" smtClean="0"/>
          </a:p>
          <a:p>
            <a:pPr marL="457200" indent="-457200">
              <a:buFontTx/>
              <a:buChar char="-"/>
            </a:pPr>
            <a:r>
              <a:rPr lang="en-US" sz="3200" dirty="0" err="1" smtClean="0"/>
              <a:t>hệ</a:t>
            </a:r>
            <a:r>
              <a:rPr lang="en-US" sz="3200" dirty="0" smtClean="0"/>
              <a:t> </a:t>
            </a:r>
            <a:r>
              <a:rPr lang="en-US" sz="3200" dirty="0" err="1"/>
              <a:t>thống</a:t>
            </a:r>
            <a:r>
              <a:rPr lang="en-US" sz="3200" dirty="0"/>
              <a:t> </a:t>
            </a:r>
            <a:r>
              <a:rPr lang="en-US" sz="3200" dirty="0" err="1"/>
              <a:t>truyền</a:t>
            </a:r>
            <a:r>
              <a:rPr lang="en-US" sz="3200" dirty="0"/>
              <a:t> </a:t>
            </a:r>
            <a:r>
              <a:rPr lang="en-US" sz="3200" dirty="0" err="1" smtClean="0"/>
              <a:t>thông</a:t>
            </a:r>
            <a:endParaRPr lang="en-US" sz="3200" dirty="0" smtClean="0"/>
          </a:p>
          <a:p>
            <a:pPr marL="457200" indent="-457200">
              <a:buFontTx/>
              <a:buChar char="-"/>
            </a:pPr>
            <a:r>
              <a:rPr lang="en-US" sz="3200" dirty="0" err="1" smtClean="0"/>
              <a:t>hệ</a:t>
            </a:r>
            <a:r>
              <a:rPr lang="en-US" sz="3200" dirty="0" smtClean="0"/>
              <a:t> </a:t>
            </a:r>
            <a:r>
              <a:rPr lang="en-US" sz="3200" dirty="0" err="1"/>
              <a:t>thống</a:t>
            </a:r>
            <a:r>
              <a:rPr lang="en-US" sz="3200" dirty="0"/>
              <a:t> </a:t>
            </a:r>
            <a:r>
              <a:rPr lang="en-US" sz="3200" dirty="0" err="1"/>
              <a:t>thông</a:t>
            </a:r>
            <a:r>
              <a:rPr lang="en-US" sz="3200" dirty="0"/>
              <a:t> tin .</a:t>
            </a:r>
            <a:r>
              <a:rPr lang="en-US" sz="3200" dirty="0" smtClean="0"/>
              <a:t> </a:t>
            </a:r>
            <a:br>
              <a:rPr lang="en-US" sz="3200" dirty="0" smtClean="0"/>
            </a:br>
            <a:endParaRPr lang="en-US" sz="3200" dirty="0" smtClean="0"/>
          </a:p>
          <a:p>
            <a:pPr marL="285750" indent="-285750">
              <a:buFontTx/>
              <a:buChar char="-"/>
            </a:pPr>
            <a:endParaRPr lang="en-US" sz="3200" dirty="0"/>
          </a:p>
        </p:txBody>
      </p:sp>
    </p:spTree>
    <p:extLst>
      <p:ext uri="{BB962C8B-B14F-4D97-AF65-F5344CB8AC3E}">
        <p14:creationId xmlns:p14="http://schemas.microsoft.com/office/powerpoint/2010/main" val="852380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ADAF2-9B32-3D34-2172-6542AA787BE9}"/>
              </a:ext>
            </a:extLst>
          </p:cNvPr>
          <p:cNvSpPr>
            <a:spLocks noGrp="1"/>
          </p:cNvSpPr>
          <p:nvPr>
            <p:ph type="title"/>
          </p:nvPr>
        </p:nvSpPr>
        <p:spPr>
          <a:xfrm>
            <a:off x="1006952" y="393643"/>
            <a:ext cx="6982389" cy="434606"/>
          </a:xfrm>
        </p:spPr>
        <p:txBody>
          <a:bodyPr/>
          <a:lstStyle/>
          <a:p>
            <a:r>
              <a:rPr lang="en-US" b="1" dirty="0" smtClean="0">
                <a:solidFill>
                  <a:srgbClr val="202122"/>
                </a:solidFill>
                <a:latin typeface="Arial" panose="020B0604020202020204" pitchFamily="34" charset="0"/>
              </a:rPr>
              <a:t>2.2 </a:t>
            </a:r>
            <a:r>
              <a:rPr lang="vi-VN" b="1" dirty="0" smtClean="0">
                <a:solidFill>
                  <a:srgbClr val="202122"/>
                </a:solidFill>
                <a:latin typeface="Arial" panose="020B0604020202020204" pitchFamily="34" charset="0"/>
              </a:rPr>
              <a:t>Hệ </a:t>
            </a:r>
            <a:r>
              <a:rPr lang="vi-VN" b="1" dirty="0">
                <a:solidFill>
                  <a:srgbClr val="202122"/>
                </a:solidFill>
                <a:latin typeface="Arial" panose="020B0604020202020204" pitchFamily="34" charset="0"/>
              </a:rPr>
              <a:t>thống thông tin</a:t>
            </a:r>
            <a:r>
              <a:rPr lang="vi-VN" dirty="0">
                <a:solidFill>
                  <a:srgbClr val="202122"/>
                </a:solidFill>
                <a:latin typeface="Arial" panose="020B0604020202020204" pitchFamily="34" charset="0"/>
              </a:rPr>
              <a:t> </a:t>
            </a:r>
            <a:endParaRPr lang="en-US" dirty="0"/>
          </a:p>
        </p:txBody>
      </p:sp>
      <p:sp>
        <p:nvSpPr>
          <p:cNvPr id="3" name="Text Placeholder 2">
            <a:extLst>
              <a:ext uri="{FF2B5EF4-FFF2-40B4-BE49-F238E27FC236}">
                <a16:creationId xmlns:a16="http://schemas.microsoft.com/office/drawing/2014/main" xmlns="" id="{6E2C79E1-3233-0DAC-19BE-A9CCAC499AFC}"/>
              </a:ext>
            </a:extLst>
          </p:cNvPr>
          <p:cNvSpPr>
            <a:spLocks noGrp="1"/>
          </p:cNvSpPr>
          <p:nvPr>
            <p:ph type="body" idx="1"/>
          </p:nvPr>
        </p:nvSpPr>
        <p:spPr>
          <a:xfrm>
            <a:off x="1080805" y="1906441"/>
            <a:ext cx="6918061" cy="2933495"/>
          </a:xfrm>
        </p:spPr>
        <p:txBody>
          <a:bodyPr/>
          <a:lstStyle/>
          <a:p>
            <a:pPr>
              <a:lnSpc>
                <a:spcPct val="150000"/>
              </a:lnSpc>
            </a:pPr>
            <a:r>
              <a:rPr lang="vi-VN" sz="2118" b="1" dirty="0">
                <a:solidFill>
                  <a:srgbClr val="202122"/>
                </a:solidFill>
                <a:latin typeface="Arial" panose="020B0604020202020204" pitchFamily="34" charset="0"/>
              </a:rPr>
              <a:t>Hệ thống thông tin</a:t>
            </a:r>
            <a:r>
              <a:rPr lang="vi-VN" sz="2118" dirty="0">
                <a:solidFill>
                  <a:srgbClr val="202122"/>
                </a:solidFill>
                <a:latin typeface="Arial" panose="020B0604020202020204" pitchFamily="34" charset="0"/>
              </a:rPr>
              <a:t> là một hệ thống bao gồm các yếu tố có quan hệ với nhau cùng làm nhiệm vụ thu thập, xử lý, lưu trữ và phân phối </a:t>
            </a:r>
            <a:r>
              <a:rPr lang="vi-VN" sz="2118" dirty="0">
                <a:solidFill>
                  <a:srgbClr val="0645AD"/>
                </a:solidFill>
                <a:latin typeface="Arial" panose="020B0604020202020204" pitchFamily="34" charset="0"/>
                <a:hlinkClick r:id="rId2" tooltip="Thông tin"/>
              </a:rPr>
              <a:t>thông tin</a:t>
            </a:r>
            <a:r>
              <a:rPr lang="vi-VN" sz="2118" dirty="0">
                <a:solidFill>
                  <a:srgbClr val="202122"/>
                </a:solidFill>
                <a:latin typeface="Arial" panose="020B0604020202020204" pitchFamily="34" charset="0"/>
              </a:rPr>
              <a:t> và </a:t>
            </a:r>
            <a:r>
              <a:rPr lang="vi-VN" sz="2118" dirty="0">
                <a:solidFill>
                  <a:srgbClr val="0645AD"/>
                </a:solidFill>
                <a:latin typeface="Arial" panose="020B0604020202020204" pitchFamily="34" charset="0"/>
                <a:hlinkClick r:id="rId3" tooltip="Dữ liệu"/>
              </a:rPr>
              <a:t>dữ liệu</a:t>
            </a:r>
            <a:r>
              <a:rPr lang="vi-VN" sz="2118" dirty="0">
                <a:solidFill>
                  <a:srgbClr val="202122"/>
                </a:solidFill>
                <a:latin typeface="Arial" panose="020B0604020202020204" pitchFamily="34" charset="0"/>
              </a:rPr>
              <a:t> và cung cấp một cơ chế phản hồi để đạt được một mục tiêu định </a:t>
            </a:r>
            <a:r>
              <a:rPr lang="vi-VN" sz="2118" dirty="0" smtClean="0">
                <a:solidFill>
                  <a:srgbClr val="202122"/>
                </a:solidFill>
                <a:latin typeface="Arial" panose="020B0604020202020204" pitchFamily="34" charset="0"/>
              </a:rPr>
              <a:t>trước</a:t>
            </a:r>
            <a:endParaRPr lang="en-US" sz="2118" dirty="0" smtClean="0">
              <a:solidFill>
                <a:srgbClr val="202122"/>
              </a:solidFill>
              <a:latin typeface="Arial" panose="020B0604020202020204" pitchFamily="34" charset="0"/>
            </a:endParaRPr>
          </a:p>
          <a:p>
            <a:pPr>
              <a:lnSpc>
                <a:spcPct val="150000"/>
              </a:lnSpc>
            </a:pPr>
            <a:r>
              <a:rPr lang="en-US" sz="2118" dirty="0" smtClean="0">
                <a:solidFill>
                  <a:srgbClr val="202122"/>
                </a:solidFill>
                <a:latin typeface="Arial" panose="020B0604020202020204" pitchFamily="34" charset="0"/>
              </a:rPr>
              <a:t>VD </a:t>
            </a:r>
            <a:r>
              <a:rPr lang="en-US" sz="2118" dirty="0" err="1" smtClean="0">
                <a:solidFill>
                  <a:srgbClr val="202122"/>
                </a:solidFill>
                <a:latin typeface="Arial" panose="020B0604020202020204" pitchFamily="34" charset="0"/>
              </a:rPr>
              <a:t>Hệ</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thống</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thông</a:t>
            </a:r>
            <a:r>
              <a:rPr lang="en-US" sz="2118" dirty="0" smtClean="0">
                <a:solidFill>
                  <a:srgbClr val="202122"/>
                </a:solidFill>
                <a:latin typeface="Arial" panose="020B0604020202020204" pitchFamily="34" charset="0"/>
              </a:rPr>
              <a:t> tin: </a:t>
            </a:r>
            <a:r>
              <a:rPr lang="en-US" sz="2118" dirty="0" err="1" smtClean="0">
                <a:solidFill>
                  <a:srgbClr val="202122"/>
                </a:solidFill>
                <a:latin typeface="Arial" panose="020B0604020202020204" pitchFamily="34" charset="0"/>
              </a:rPr>
              <a:t>Hệ</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thống</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thanh</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toán</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của</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siêu</a:t>
            </a:r>
            <a:r>
              <a:rPr lang="en-US" sz="2118" dirty="0" smtClean="0">
                <a:solidFill>
                  <a:srgbClr val="202122"/>
                </a:solidFill>
                <a:latin typeface="Arial" panose="020B0604020202020204" pitchFamily="34" charset="0"/>
              </a:rPr>
              <a:t> </a:t>
            </a:r>
            <a:r>
              <a:rPr lang="en-US" sz="2118" dirty="0" err="1" smtClean="0">
                <a:solidFill>
                  <a:srgbClr val="202122"/>
                </a:solidFill>
                <a:latin typeface="Arial" panose="020B0604020202020204" pitchFamily="34" charset="0"/>
              </a:rPr>
              <a:t>thị</a:t>
            </a:r>
            <a:endParaRPr lang="en-US" sz="2118" dirty="0"/>
          </a:p>
        </p:txBody>
      </p:sp>
      <p:sp>
        <p:nvSpPr>
          <p:cNvPr id="4" name="Slide Number Placeholder 3">
            <a:extLst>
              <a:ext uri="{FF2B5EF4-FFF2-40B4-BE49-F238E27FC236}">
                <a16:creationId xmlns:a16="http://schemas.microsoft.com/office/drawing/2014/main" xmlns="" id="{84EE274D-0D1A-2C51-6B80-525CEEF6FDCC}"/>
              </a:ext>
            </a:extLst>
          </p:cNvPr>
          <p:cNvSpPr>
            <a:spLocks noGrp="1"/>
          </p:cNvSpPr>
          <p:nvPr>
            <p:ph type="sldNum" idx="12"/>
          </p:nvPr>
        </p:nvSpPr>
        <p:spPr/>
        <p:txBody>
          <a:bodyPr/>
          <a:lstStyle/>
          <a:p>
            <a:pPr rtl="0"/>
            <a:r>
              <a:rPr lang="en-US"/>
              <a:t>1-</a:t>
            </a:r>
            <a:fld id="{00000000-1234-1234-1234-123412341234}" type="slidenum">
              <a:rPr lang="en-US" smtClean="0"/>
              <a:pPr rtl="0"/>
              <a:t>28</a:t>
            </a:fld>
            <a:endParaRPr/>
          </a:p>
        </p:txBody>
      </p:sp>
    </p:spTree>
    <p:extLst>
      <p:ext uri="{BB962C8B-B14F-4D97-AF65-F5344CB8AC3E}">
        <p14:creationId xmlns:p14="http://schemas.microsoft.com/office/powerpoint/2010/main" val="3473896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924800" cy="869212"/>
          </a:xfrm>
        </p:spPr>
        <p:txBody>
          <a:bodyPr/>
          <a:lstStyle/>
          <a:p>
            <a:r>
              <a:rPr lang="en-US" dirty="0" err="1" smtClean="0"/>
              <a:t>Sự</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của</a:t>
            </a:r>
            <a:r>
              <a:rPr lang="en-US" dirty="0" smtClean="0"/>
              <a:t> HTTT </a:t>
            </a:r>
            <a:r>
              <a:rPr lang="en-US" dirty="0" err="1" smtClean="0"/>
              <a:t>đối</a:t>
            </a:r>
            <a:r>
              <a:rPr lang="en-US" dirty="0" smtClean="0"/>
              <a:t> </a:t>
            </a:r>
            <a:r>
              <a:rPr lang="en-US" dirty="0" err="1" smtClean="0"/>
              <a:t>với</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doanh</a:t>
            </a:r>
            <a:r>
              <a:rPr lang="en-US" dirty="0" smtClean="0"/>
              <a:t> </a:t>
            </a:r>
            <a:r>
              <a:rPr lang="en-US" dirty="0" err="1" smtClean="0"/>
              <a:t>nghiệp</a:t>
            </a:r>
            <a:endParaRPr lang="en-US" dirty="0"/>
          </a:p>
        </p:txBody>
      </p:sp>
      <p:sp>
        <p:nvSpPr>
          <p:cNvPr id="4" name="TextBox 3"/>
          <p:cNvSpPr txBox="1"/>
          <p:nvPr/>
        </p:nvSpPr>
        <p:spPr>
          <a:xfrm>
            <a:off x="203771" y="1752600"/>
            <a:ext cx="9041258" cy="4524315"/>
          </a:xfrm>
          <a:prstGeom prst="rect">
            <a:avLst/>
          </a:prstGeom>
          <a:noFill/>
        </p:spPr>
        <p:txBody>
          <a:bodyPr wrap="none" rtlCol="0">
            <a:spAutoFit/>
          </a:bodyPr>
          <a:lstStyle/>
          <a:p>
            <a:r>
              <a:rPr lang="en-US" sz="3200" dirty="0" smtClean="0"/>
              <a:t>- TC/DN </a:t>
            </a:r>
            <a:r>
              <a:rPr lang="en-US" sz="3200" dirty="0" err="1" smtClean="0"/>
              <a:t>ngày</a:t>
            </a:r>
            <a:r>
              <a:rPr lang="en-US" sz="3200" dirty="0" smtClean="0"/>
              <a:t> </a:t>
            </a:r>
            <a:r>
              <a:rPr lang="en-US" sz="3200" dirty="0" err="1" smtClean="0"/>
              <a:t>càng</a:t>
            </a:r>
            <a:r>
              <a:rPr lang="en-US" sz="3200" dirty="0" smtClean="0"/>
              <a:t> </a:t>
            </a:r>
            <a:r>
              <a:rPr lang="en-US" sz="3200" dirty="0" err="1" smtClean="0"/>
              <a:t>sử</a:t>
            </a:r>
            <a:r>
              <a:rPr lang="en-US" sz="3200" dirty="0" smtClean="0"/>
              <a:t> </a:t>
            </a:r>
            <a:r>
              <a:rPr lang="en-US" sz="3200" dirty="0" err="1" smtClean="0"/>
              <a:t>dụng</a:t>
            </a:r>
            <a:r>
              <a:rPr lang="en-US" sz="3200" dirty="0" smtClean="0"/>
              <a:t> </a:t>
            </a:r>
            <a:r>
              <a:rPr lang="en-US" sz="3200" dirty="0" err="1" smtClean="0"/>
              <a:t>và</a:t>
            </a:r>
            <a:r>
              <a:rPr lang="en-US" sz="3200" dirty="0" smtClean="0"/>
              <a:t> </a:t>
            </a:r>
            <a:r>
              <a:rPr lang="en-US" sz="3200" dirty="0" err="1" smtClean="0"/>
              <a:t>đầu</a:t>
            </a:r>
            <a:r>
              <a:rPr lang="en-US" sz="3200" dirty="0" smtClean="0"/>
              <a:t> </a:t>
            </a:r>
            <a:r>
              <a:rPr lang="en-US" sz="3200" dirty="0" err="1" smtClean="0"/>
              <a:t>tư</a:t>
            </a:r>
            <a:r>
              <a:rPr lang="en-US" sz="3200" dirty="0" smtClean="0"/>
              <a:t> </a:t>
            </a:r>
            <a:r>
              <a:rPr lang="en-US" sz="3200" dirty="0" err="1" smtClean="0"/>
              <a:t>nhiều</a:t>
            </a:r>
            <a:endParaRPr lang="en-US" sz="3200" dirty="0"/>
          </a:p>
          <a:p>
            <a:r>
              <a:rPr lang="en-US" sz="3200" dirty="0" err="1"/>
              <a:t>h</a:t>
            </a:r>
            <a:r>
              <a:rPr lang="en-US" sz="3200" dirty="0" err="1" smtClean="0"/>
              <a:t>ơn</a:t>
            </a:r>
            <a:r>
              <a:rPr lang="en-US" sz="3200" dirty="0" smtClean="0"/>
              <a:t> </a:t>
            </a:r>
            <a:r>
              <a:rPr lang="en-US" sz="3200" dirty="0" err="1" smtClean="0"/>
              <a:t>cho</a:t>
            </a:r>
            <a:r>
              <a:rPr lang="en-US" sz="3200" dirty="0" smtClean="0"/>
              <a:t> CNTT</a:t>
            </a:r>
          </a:p>
          <a:p>
            <a:r>
              <a:rPr lang="en-US" sz="3200" dirty="0" smtClean="0"/>
              <a:t>- CNTT </a:t>
            </a:r>
            <a:r>
              <a:rPr lang="en-US" sz="3200" dirty="0" err="1" smtClean="0"/>
              <a:t>trở</a:t>
            </a:r>
            <a:r>
              <a:rPr lang="en-US" sz="3200" dirty="0" smtClean="0"/>
              <a:t> </a:t>
            </a:r>
            <a:r>
              <a:rPr lang="en-US" sz="3200" dirty="0" err="1" smtClean="0"/>
              <a:t>thành</a:t>
            </a:r>
            <a:r>
              <a:rPr lang="en-US" sz="3200" dirty="0" smtClean="0"/>
              <a:t> </a:t>
            </a:r>
            <a:r>
              <a:rPr lang="en-US" sz="3200" dirty="0" err="1" smtClean="0"/>
              <a:t>nền</a:t>
            </a:r>
            <a:r>
              <a:rPr lang="en-US" sz="3200" dirty="0" smtClean="0"/>
              <a:t> </a:t>
            </a:r>
            <a:r>
              <a:rPr lang="en-US" sz="3200" dirty="0" err="1" smtClean="0"/>
              <a:t>tảng</a:t>
            </a:r>
            <a:r>
              <a:rPr lang="en-US" sz="3200" dirty="0" smtClean="0"/>
              <a:t> </a:t>
            </a:r>
            <a:r>
              <a:rPr lang="en-US" sz="3200" dirty="0" err="1" smtClean="0"/>
              <a:t>cho</a:t>
            </a:r>
            <a:r>
              <a:rPr lang="en-US" sz="3200" dirty="0" smtClean="0"/>
              <a:t> </a:t>
            </a:r>
            <a:r>
              <a:rPr lang="en-US" sz="3200" dirty="0" err="1" smtClean="0"/>
              <a:t>hoạt</a:t>
            </a:r>
            <a:r>
              <a:rPr lang="en-US" sz="3200" dirty="0" smtClean="0"/>
              <a:t> </a:t>
            </a:r>
            <a:r>
              <a:rPr lang="en-US" sz="3200" dirty="0" err="1" smtClean="0"/>
              <a:t>động</a:t>
            </a:r>
            <a:r>
              <a:rPr lang="en-US" sz="3200" dirty="0" smtClean="0"/>
              <a:t> </a:t>
            </a:r>
            <a:r>
              <a:rPr lang="en-US" sz="3200" dirty="0" err="1" smtClean="0"/>
              <a:t>sản</a:t>
            </a:r>
            <a:r>
              <a:rPr lang="en-US" sz="3200" dirty="0" smtClean="0"/>
              <a:t> </a:t>
            </a:r>
          </a:p>
          <a:p>
            <a:r>
              <a:rPr lang="en-US" sz="3200" dirty="0" err="1"/>
              <a:t>x</a:t>
            </a:r>
            <a:r>
              <a:rPr lang="en-US" sz="3200" dirty="0" err="1" smtClean="0"/>
              <a:t>uất</a:t>
            </a:r>
            <a:r>
              <a:rPr lang="en-US" sz="3200" dirty="0" smtClean="0"/>
              <a:t> </a:t>
            </a:r>
            <a:r>
              <a:rPr lang="en-US" sz="3200" dirty="0" err="1" smtClean="0"/>
              <a:t>kinh</a:t>
            </a:r>
            <a:r>
              <a:rPr lang="en-US" sz="3200" dirty="0" smtClean="0"/>
              <a:t> </a:t>
            </a:r>
            <a:r>
              <a:rPr lang="en-US" sz="3200" dirty="0" err="1" smtClean="0"/>
              <a:t>doanh</a:t>
            </a:r>
            <a:r>
              <a:rPr lang="en-US" sz="3200" dirty="0" smtClean="0"/>
              <a:t> </a:t>
            </a:r>
            <a:r>
              <a:rPr lang="en-US" sz="3200" dirty="0" err="1" smtClean="0"/>
              <a:t>trong</a:t>
            </a:r>
            <a:r>
              <a:rPr lang="en-US" sz="3200" dirty="0" smtClean="0"/>
              <a:t> </a:t>
            </a:r>
            <a:r>
              <a:rPr lang="en-US" sz="3200" dirty="0" err="1" smtClean="0"/>
              <a:t>thế</a:t>
            </a:r>
            <a:r>
              <a:rPr lang="en-US" sz="3200" dirty="0" smtClean="0"/>
              <a:t> </a:t>
            </a:r>
            <a:r>
              <a:rPr lang="en-US" sz="3200" dirty="0" err="1" smtClean="0"/>
              <a:t>kỷ</a:t>
            </a:r>
            <a:r>
              <a:rPr lang="en-US" sz="3200" dirty="0" smtClean="0"/>
              <a:t> 21</a:t>
            </a:r>
          </a:p>
          <a:p>
            <a:r>
              <a:rPr lang="en-US" sz="3200" dirty="0" smtClean="0"/>
              <a:t>- </a:t>
            </a:r>
            <a:r>
              <a:rPr lang="en-US" sz="3200" dirty="0" err="1" smtClean="0"/>
              <a:t>Đầu</a:t>
            </a:r>
            <a:r>
              <a:rPr lang="en-US" sz="3200" dirty="0" smtClean="0"/>
              <a:t> </a:t>
            </a:r>
            <a:r>
              <a:rPr lang="en-US" sz="3200" dirty="0" err="1" smtClean="0"/>
              <a:t>tư</a:t>
            </a:r>
            <a:r>
              <a:rPr lang="en-US" sz="3200" dirty="0" smtClean="0"/>
              <a:t> </a:t>
            </a:r>
            <a:r>
              <a:rPr lang="en-US" sz="3200" dirty="0" err="1" smtClean="0"/>
              <a:t>cho</a:t>
            </a:r>
            <a:r>
              <a:rPr lang="en-US" sz="3200" dirty="0" smtClean="0"/>
              <a:t> CNTT </a:t>
            </a:r>
            <a:r>
              <a:rPr lang="en-US" sz="3200" dirty="0" err="1" smtClean="0"/>
              <a:t>đóng</a:t>
            </a:r>
            <a:r>
              <a:rPr lang="en-US" sz="3200" dirty="0" smtClean="0"/>
              <a:t> </a:t>
            </a:r>
            <a:r>
              <a:rPr lang="en-US" sz="3200" dirty="0" err="1" smtClean="0"/>
              <a:t>vai</a:t>
            </a:r>
            <a:r>
              <a:rPr lang="en-US" sz="3200" dirty="0" smtClean="0"/>
              <a:t> </a:t>
            </a:r>
            <a:r>
              <a:rPr lang="en-US" sz="3200" dirty="0" err="1" smtClean="0"/>
              <a:t>trò</a:t>
            </a:r>
            <a:r>
              <a:rPr lang="en-US" sz="3200" dirty="0" smtClean="0"/>
              <a:t> </a:t>
            </a:r>
            <a:r>
              <a:rPr lang="en-US" sz="3200" dirty="0" err="1" smtClean="0"/>
              <a:t>quan</a:t>
            </a:r>
            <a:r>
              <a:rPr lang="en-US" sz="3200" dirty="0" smtClean="0"/>
              <a:t> </a:t>
            </a:r>
            <a:r>
              <a:rPr lang="en-US" sz="3200" dirty="0" err="1" smtClean="0"/>
              <a:t>trọng</a:t>
            </a:r>
            <a:r>
              <a:rPr lang="en-US" sz="3200" dirty="0" smtClean="0"/>
              <a:t> </a:t>
            </a:r>
            <a:r>
              <a:rPr lang="en-US" sz="3200" dirty="0" err="1" smtClean="0"/>
              <a:t>trong</a:t>
            </a:r>
            <a:endParaRPr lang="en-US" sz="3200" dirty="0" smtClean="0"/>
          </a:p>
          <a:p>
            <a:r>
              <a:rPr lang="en-US" sz="3200" dirty="0" err="1"/>
              <a:t>v</a:t>
            </a:r>
            <a:r>
              <a:rPr lang="en-US" sz="3200" dirty="0" err="1" smtClean="0"/>
              <a:t>iệc</a:t>
            </a:r>
            <a:r>
              <a:rPr lang="en-US" sz="3200" dirty="0" smtClean="0"/>
              <a:t> </a:t>
            </a:r>
            <a:r>
              <a:rPr lang="en-US" sz="3200" dirty="0" err="1" smtClean="0"/>
              <a:t>nâng</a:t>
            </a:r>
            <a:r>
              <a:rPr lang="en-US" sz="3200" dirty="0" smtClean="0"/>
              <a:t> </a:t>
            </a:r>
            <a:r>
              <a:rPr lang="en-US" sz="3200" dirty="0" err="1" smtClean="0"/>
              <a:t>cao</a:t>
            </a:r>
            <a:r>
              <a:rPr lang="en-US" sz="3200" dirty="0" smtClean="0"/>
              <a:t> </a:t>
            </a:r>
            <a:r>
              <a:rPr lang="en-US" sz="3200" dirty="0" err="1" smtClean="0"/>
              <a:t>năng</a:t>
            </a:r>
            <a:r>
              <a:rPr lang="en-US" sz="3200" dirty="0" smtClean="0"/>
              <a:t> </a:t>
            </a:r>
            <a:r>
              <a:rPr lang="en-US" sz="3200" dirty="0" err="1" smtClean="0"/>
              <a:t>lực</a:t>
            </a:r>
            <a:r>
              <a:rPr lang="en-US" sz="3200" dirty="0" smtClean="0"/>
              <a:t> </a:t>
            </a:r>
            <a:r>
              <a:rPr lang="en-US" sz="3200" dirty="0" err="1" smtClean="0"/>
              <a:t>kinh</a:t>
            </a:r>
            <a:r>
              <a:rPr lang="en-US" sz="3200" dirty="0" smtClean="0"/>
              <a:t> </a:t>
            </a:r>
            <a:r>
              <a:rPr lang="en-US" sz="3200" dirty="0" err="1" smtClean="0"/>
              <a:t>doanh</a:t>
            </a:r>
            <a:endParaRPr lang="en-US" sz="3200" dirty="0" smtClean="0"/>
          </a:p>
          <a:p>
            <a:pPr marL="457200" indent="-457200">
              <a:buFontTx/>
              <a:buChar char="-"/>
            </a:pPr>
            <a:r>
              <a:rPr lang="en-US" sz="3200" dirty="0" smtClean="0"/>
              <a:t>CNTT </a:t>
            </a:r>
            <a:r>
              <a:rPr lang="en-US" sz="3200" dirty="0" err="1" smtClean="0"/>
              <a:t>là</a:t>
            </a:r>
            <a:r>
              <a:rPr lang="en-US" sz="3200" dirty="0" smtClean="0"/>
              <a:t> </a:t>
            </a:r>
            <a:r>
              <a:rPr lang="en-US" sz="3200" dirty="0" err="1" smtClean="0"/>
              <a:t>một</a:t>
            </a:r>
            <a:r>
              <a:rPr lang="en-US" sz="3200" dirty="0" smtClean="0"/>
              <a:t> </a:t>
            </a:r>
            <a:r>
              <a:rPr lang="en-US" sz="3200" dirty="0" err="1" smtClean="0"/>
              <a:t>cách</a:t>
            </a:r>
            <a:r>
              <a:rPr lang="en-US" sz="3200" dirty="0" smtClean="0"/>
              <a:t> </a:t>
            </a:r>
            <a:r>
              <a:rPr lang="en-US" sz="3200" dirty="0" err="1" smtClean="0"/>
              <a:t>để</a:t>
            </a:r>
            <a:r>
              <a:rPr lang="en-US" sz="3200" dirty="0" smtClean="0"/>
              <a:t> </a:t>
            </a:r>
            <a:r>
              <a:rPr lang="en-US" sz="3200" dirty="0" err="1" smtClean="0"/>
              <a:t>đạt</a:t>
            </a:r>
            <a:r>
              <a:rPr lang="en-US" sz="3200" dirty="0" smtClean="0"/>
              <a:t> </a:t>
            </a:r>
            <a:r>
              <a:rPr lang="en-US" sz="3200" dirty="0" err="1" smtClean="0"/>
              <a:t>ưu</a:t>
            </a:r>
            <a:r>
              <a:rPr lang="en-US" sz="3200" dirty="0" smtClean="0"/>
              <a:t> </a:t>
            </a:r>
            <a:r>
              <a:rPr lang="en-US" sz="3200" dirty="0" err="1" smtClean="0"/>
              <a:t>thế</a:t>
            </a:r>
            <a:r>
              <a:rPr lang="en-US" sz="3200" dirty="0" smtClean="0"/>
              <a:t> </a:t>
            </a:r>
            <a:r>
              <a:rPr lang="en-US" sz="3200" dirty="0" err="1" smtClean="0"/>
              <a:t>cạnh</a:t>
            </a:r>
            <a:r>
              <a:rPr lang="en-US" sz="3200" dirty="0" smtClean="0"/>
              <a:t> </a:t>
            </a:r>
            <a:r>
              <a:rPr lang="en-US" sz="3200" dirty="0" err="1" smtClean="0"/>
              <a:t>tranh</a:t>
            </a:r>
            <a:endParaRPr lang="en-US" sz="3200" dirty="0" smtClean="0"/>
          </a:p>
          <a:p>
            <a:r>
              <a:rPr lang="en-US" sz="3200" dirty="0" err="1"/>
              <a:t>c</a:t>
            </a:r>
            <a:r>
              <a:rPr lang="en-US" sz="3200" dirty="0" err="1" smtClean="0"/>
              <a:t>ho</a:t>
            </a:r>
            <a:r>
              <a:rPr lang="en-US" sz="3200" dirty="0" smtClean="0"/>
              <a:t> TC/DN</a:t>
            </a:r>
          </a:p>
          <a:p>
            <a:pPr marL="285750" indent="-285750">
              <a:buFontTx/>
              <a:buChar char="-"/>
            </a:pPr>
            <a:endParaRPr lang="en-US" sz="3200" dirty="0"/>
          </a:p>
        </p:txBody>
      </p:sp>
    </p:spTree>
    <p:extLst>
      <p:ext uri="{BB962C8B-B14F-4D97-AF65-F5344CB8AC3E}">
        <p14:creationId xmlns:p14="http://schemas.microsoft.com/office/powerpoint/2010/main" val="3645150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051" y="381000"/>
            <a:ext cx="5997701" cy="492443"/>
          </a:xfrm>
        </p:spPr>
        <p:txBody>
          <a:bodyPr>
            <a:normAutofit fontScale="90000"/>
          </a:bodyPr>
          <a:lstStyle/>
          <a:p>
            <a:r>
              <a:rPr lang="en-US" dirty="0" smtClean="0"/>
              <a:t>MỤC TIÊU HỌC PHẦN</a:t>
            </a:r>
            <a:endParaRPr lang="en-US" dirty="0"/>
          </a:p>
        </p:txBody>
      </p:sp>
      <p:sp>
        <p:nvSpPr>
          <p:cNvPr id="3" name="Text Placeholder 2"/>
          <p:cNvSpPr>
            <a:spLocks noGrp="1"/>
          </p:cNvSpPr>
          <p:nvPr>
            <p:ph idx="1"/>
          </p:nvPr>
        </p:nvSpPr>
        <p:spPr>
          <a:xfrm>
            <a:off x="295275" y="1520825"/>
            <a:ext cx="8517255" cy="3447098"/>
          </a:xfrm>
        </p:spPr>
        <p:txBody>
          <a:bodyPr>
            <a:normAutofit/>
          </a:bodyPr>
          <a:lstStyle/>
          <a:p>
            <a:r>
              <a:rPr lang="en-US" sz="3200" b="1" dirty="0" err="1" smtClean="0"/>
              <a:t>Trang</a:t>
            </a:r>
            <a:r>
              <a:rPr lang="en-US" sz="3200" b="1" dirty="0" smtClean="0"/>
              <a:t> </a:t>
            </a:r>
            <a:r>
              <a:rPr lang="en-US" sz="3200" b="1" dirty="0" err="1" smtClean="0"/>
              <a:t>bị</a:t>
            </a:r>
            <a:r>
              <a:rPr lang="en-US" sz="3200" b="1" dirty="0" smtClean="0"/>
              <a:t> </a:t>
            </a:r>
            <a:r>
              <a:rPr lang="en-US" sz="3200" b="1" dirty="0" err="1" smtClean="0"/>
              <a:t>về</a:t>
            </a:r>
            <a:r>
              <a:rPr lang="en-US" sz="3200" b="1" dirty="0" smtClean="0"/>
              <a:t> </a:t>
            </a:r>
            <a:r>
              <a:rPr lang="en-US" sz="3200" b="1" dirty="0" err="1" smtClean="0"/>
              <a:t>lí</a:t>
            </a:r>
            <a:r>
              <a:rPr lang="en-US" sz="3200" b="1" dirty="0" smtClean="0"/>
              <a:t> </a:t>
            </a:r>
            <a:r>
              <a:rPr lang="en-US" sz="3200" b="1" dirty="0" err="1" smtClean="0"/>
              <a:t>thuyết</a:t>
            </a:r>
            <a:endParaRPr lang="en-US" sz="3200" dirty="0" smtClean="0"/>
          </a:p>
          <a:p>
            <a:endParaRPr lang="en-US" sz="3200" dirty="0" smtClean="0"/>
          </a:p>
          <a:p>
            <a:r>
              <a:rPr lang="en-US" sz="3200" dirty="0" err="1" smtClean="0"/>
              <a:t>Sinh</a:t>
            </a:r>
            <a:r>
              <a:rPr lang="en-US" sz="3200" dirty="0" smtClean="0"/>
              <a:t> </a:t>
            </a:r>
            <a:r>
              <a:rPr lang="en-US" sz="3200" dirty="0" err="1"/>
              <a:t>viên</a:t>
            </a:r>
            <a:r>
              <a:rPr lang="en-US" sz="3200" dirty="0"/>
              <a:t> </a:t>
            </a:r>
            <a:r>
              <a:rPr lang="en-US" sz="3200" dirty="0" err="1"/>
              <a:t>sau</a:t>
            </a:r>
            <a:r>
              <a:rPr lang="en-US" sz="3200" dirty="0"/>
              <a:t> </a:t>
            </a:r>
            <a:r>
              <a:rPr lang="en-US" sz="3200" dirty="0" err="1"/>
              <a:t>khi</a:t>
            </a:r>
            <a:r>
              <a:rPr lang="en-US" sz="3200" dirty="0"/>
              <a:t> </a:t>
            </a:r>
            <a:r>
              <a:rPr lang="en-US" sz="3200" dirty="0" err="1"/>
              <a:t>hoàn</a:t>
            </a:r>
            <a:r>
              <a:rPr lang="en-US" sz="3200" dirty="0"/>
              <a:t> </a:t>
            </a:r>
            <a:r>
              <a:rPr lang="en-US" sz="3200" dirty="0" err="1"/>
              <a:t>thành</a:t>
            </a:r>
            <a:r>
              <a:rPr lang="en-US" sz="3200" dirty="0"/>
              <a:t> </a:t>
            </a:r>
            <a:r>
              <a:rPr lang="en-US" sz="3200" dirty="0" err="1"/>
              <a:t>học</a:t>
            </a:r>
            <a:r>
              <a:rPr lang="en-US" sz="3200" dirty="0"/>
              <a:t> </a:t>
            </a:r>
            <a:r>
              <a:rPr lang="en-US" sz="3200" dirty="0" err="1"/>
              <a:t>phần</a:t>
            </a:r>
            <a:r>
              <a:rPr lang="en-US" sz="3200" dirty="0"/>
              <a:t> </a:t>
            </a:r>
            <a:r>
              <a:rPr lang="en-US" sz="3200" dirty="0" err="1"/>
              <a:t>này</a:t>
            </a:r>
            <a:r>
              <a:rPr lang="en-US" sz="3200" dirty="0"/>
              <a:t> sẽ:</a:t>
            </a:r>
            <a:endParaRPr lang="en-US" sz="2800" dirty="0"/>
          </a:p>
          <a:p>
            <a:pPr lvl="1"/>
            <a:r>
              <a:rPr lang="en-US" sz="3200" b="1" dirty="0"/>
              <a:t>M1: </a:t>
            </a:r>
            <a:r>
              <a:rPr lang="en-US" sz="3200" dirty="0" err="1"/>
              <a:t>Quản</a:t>
            </a:r>
            <a:r>
              <a:rPr lang="en-US" sz="3200" dirty="0"/>
              <a:t> </a:t>
            </a:r>
            <a:r>
              <a:rPr lang="en-US" sz="3200" dirty="0" err="1"/>
              <a:t>lý</a:t>
            </a:r>
            <a:r>
              <a:rPr lang="en-US" sz="3200" dirty="0"/>
              <a:t> </a:t>
            </a:r>
            <a:r>
              <a:rPr lang="en-US" sz="3200" dirty="0" err="1"/>
              <a:t>và</a:t>
            </a:r>
            <a:r>
              <a:rPr lang="en-US" sz="3200" dirty="0"/>
              <a:t> </a:t>
            </a:r>
            <a:r>
              <a:rPr lang="en-US" sz="3200" dirty="0" err="1"/>
              <a:t>sử</a:t>
            </a:r>
            <a:r>
              <a:rPr lang="en-US" sz="3200" dirty="0"/>
              <a:t> </a:t>
            </a:r>
            <a:r>
              <a:rPr lang="en-US" sz="3200" dirty="0" err="1"/>
              <a:t>dụng</a:t>
            </a:r>
            <a:r>
              <a:rPr lang="en-US" sz="3200" dirty="0"/>
              <a:t> </a:t>
            </a:r>
            <a:r>
              <a:rPr lang="en-US" sz="3200" dirty="0" err="1"/>
              <a:t>hệ</a:t>
            </a:r>
            <a:r>
              <a:rPr lang="en-US" sz="3200" dirty="0"/>
              <a:t> </a:t>
            </a:r>
            <a:r>
              <a:rPr lang="en-US" sz="3200" dirty="0" err="1"/>
              <a:t>thống</a:t>
            </a:r>
            <a:r>
              <a:rPr lang="en-US" sz="3200" dirty="0"/>
              <a:t> </a:t>
            </a:r>
            <a:r>
              <a:rPr lang="en-US" sz="3200" dirty="0" err="1"/>
              <a:t>thông</a:t>
            </a:r>
            <a:r>
              <a:rPr lang="en-US" sz="3200" dirty="0"/>
              <a:t> tin.</a:t>
            </a:r>
            <a:endParaRPr lang="en-US" sz="2800" dirty="0"/>
          </a:p>
          <a:p>
            <a:pPr lvl="1"/>
            <a:r>
              <a:rPr lang="en-US" sz="3200" b="1" dirty="0"/>
              <a:t>M2: </a:t>
            </a:r>
            <a:r>
              <a:rPr lang="en-US" sz="3200" dirty="0" err="1"/>
              <a:t>Có</a:t>
            </a:r>
            <a:r>
              <a:rPr lang="en-US" sz="3200" dirty="0"/>
              <a:t> </a:t>
            </a:r>
            <a:r>
              <a:rPr lang="en-US" sz="3200" dirty="0" err="1"/>
              <a:t>khả</a:t>
            </a:r>
            <a:r>
              <a:rPr lang="en-US" sz="3200" dirty="0"/>
              <a:t> </a:t>
            </a:r>
            <a:r>
              <a:rPr lang="en-US" sz="3200" dirty="0" err="1"/>
              <a:t>năng</a:t>
            </a:r>
            <a:r>
              <a:rPr lang="en-US" sz="3200" dirty="0"/>
              <a:t> </a:t>
            </a:r>
            <a:r>
              <a:rPr lang="en-US" sz="3200" dirty="0" err="1"/>
              <a:t>gia</a:t>
            </a:r>
            <a:r>
              <a:rPr lang="en-US" sz="3200" dirty="0"/>
              <a:t> </a:t>
            </a:r>
            <a:r>
              <a:rPr lang="en-US" sz="3200" dirty="0" err="1"/>
              <a:t>tăng</a:t>
            </a:r>
            <a:r>
              <a:rPr lang="en-US" sz="3200" dirty="0"/>
              <a:t> </a:t>
            </a:r>
            <a:r>
              <a:rPr lang="en-US" sz="3200" dirty="0" err="1"/>
              <a:t>được</a:t>
            </a:r>
            <a:r>
              <a:rPr lang="en-US" sz="3200" dirty="0"/>
              <a:t> </a:t>
            </a:r>
            <a:r>
              <a:rPr lang="en-US" sz="3200" dirty="0" err="1"/>
              <a:t>giá</a:t>
            </a:r>
            <a:r>
              <a:rPr lang="en-US" sz="3200" dirty="0"/>
              <a:t> </a:t>
            </a:r>
            <a:r>
              <a:rPr lang="en-US" sz="3200" dirty="0" err="1"/>
              <a:t>trị</a:t>
            </a:r>
            <a:r>
              <a:rPr lang="en-US" sz="3200" dirty="0"/>
              <a:t> </a:t>
            </a:r>
            <a:r>
              <a:rPr lang="en-US" sz="3200" dirty="0" err="1"/>
              <a:t>cho</a:t>
            </a:r>
            <a:r>
              <a:rPr lang="en-US" sz="3200" dirty="0"/>
              <a:t> </a:t>
            </a:r>
            <a:r>
              <a:rPr lang="en-US" sz="3200" dirty="0" err="1"/>
              <a:t>doanh</a:t>
            </a:r>
            <a:r>
              <a:rPr lang="en-US" sz="3200" dirty="0"/>
              <a:t> </a:t>
            </a:r>
            <a:r>
              <a:rPr lang="en-US" sz="3200" dirty="0" err="1"/>
              <a:t>nghiệp</a:t>
            </a:r>
            <a:r>
              <a:rPr lang="en-US" sz="3200" dirty="0"/>
              <a:t> </a:t>
            </a:r>
            <a:endParaRPr lang="en-US" sz="2800" dirty="0"/>
          </a:p>
          <a:p>
            <a:endParaRPr lang="en-US" sz="3200" dirty="0"/>
          </a:p>
        </p:txBody>
      </p:sp>
    </p:spTree>
    <p:extLst>
      <p:ext uri="{BB962C8B-B14F-4D97-AF65-F5344CB8AC3E}">
        <p14:creationId xmlns:p14="http://schemas.microsoft.com/office/powerpoint/2010/main" val="3452454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193976" cy="434606"/>
          </a:xfrm>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HTTT</a:t>
            </a:r>
            <a:endParaRPr lang="en-US" dirty="0"/>
          </a:p>
        </p:txBody>
      </p:sp>
      <p:sp>
        <p:nvSpPr>
          <p:cNvPr id="4" name="TextBox 3"/>
          <p:cNvSpPr txBox="1"/>
          <p:nvPr/>
        </p:nvSpPr>
        <p:spPr>
          <a:xfrm>
            <a:off x="304800" y="1447800"/>
            <a:ext cx="6657592" cy="2554545"/>
          </a:xfrm>
          <a:prstGeom prst="rect">
            <a:avLst/>
          </a:prstGeom>
          <a:noFill/>
        </p:spPr>
        <p:txBody>
          <a:bodyPr wrap="none" rtlCol="0">
            <a:spAutoFit/>
          </a:bodyPr>
          <a:lstStyle/>
          <a:p>
            <a:r>
              <a:rPr lang="en-US" sz="3200" dirty="0" smtClean="0"/>
              <a:t>4 </a:t>
            </a:r>
            <a:r>
              <a:rPr lang="en-US" sz="3200" dirty="0" err="1" smtClean="0"/>
              <a:t>chức</a:t>
            </a:r>
            <a:r>
              <a:rPr lang="en-US" sz="3200" dirty="0" smtClean="0"/>
              <a:t> </a:t>
            </a:r>
            <a:r>
              <a:rPr lang="en-US" sz="3200" dirty="0" err="1" smtClean="0"/>
              <a:t>năng</a:t>
            </a:r>
            <a:r>
              <a:rPr lang="en-US" sz="3200" dirty="0" smtClean="0"/>
              <a:t> </a:t>
            </a:r>
            <a:r>
              <a:rPr lang="en-US" sz="3200" dirty="0" err="1" smtClean="0"/>
              <a:t>chính</a:t>
            </a:r>
            <a:r>
              <a:rPr lang="en-US" sz="3200" dirty="0" smtClean="0"/>
              <a:t>:</a:t>
            </a:r>
          </a:p>
          <a:p>
            <a:pPr marL="457200" indent="-457200">
              <a:buFontTx/>
              <a:buChar char="-"/>
            </a:pPr>
            <a:r>
              <a:rPr lang="en-US" sz="3200" dirty="0" smtClean="0"/>
              <a:t>Thu </a:t>
            </a:r>
            <a:r>
              <a:rPr lang="en-US" sz="3200" dirty="0" err="1" smtClean="0"/>
              <a:t>thập</a:t>
            </a:r>
            <a:endParaRPr lang="en-US" sz="3200" dirty="0" smtClean="0"/>
          </a:p>
          <a:p>
            <a:pPr marL="457200" indent="-457200">
              <a:buFontTx/>
              <a:buChar char="-"/>
            </a:pPr>
            <a:r>
              <a:rPr lang="en-US" sz="3200" dirty="0" err="1" smtClean="0"/>
              <a:t>Lưu</a:t>
            </a:r>
            <a:r>
              <a:rPr lang="en-US" sz="3200" dirty="0" smtClean="0"/>
              <a:t> </a:t>
            </a:r>
            <a:r>
              <a:rPr lang="en-US" sz="3200" dirty="0" err="1" smtClean="0"/>
              <a:t>trữ</a:t>
            </a:r>
            <a:endParaRPr lang="en-US" sz="3200" dirty="0" smtClean="0"/>
          </a:p>
          <a:p>
            <a:pPr marL="457200" indent="-457200">
              <a:buFontTx/>
              <a:buChar char="-"/>
            </a:pPr>
            <a:r>
              <a:rPr lang="en-US" sz="3200" dirty="0" err="1" smtClean="0"/>
              <a:t>Xử</a:t>
            </a:r>
            <a:r>
              <a:rPr lang="en-US" sz="3200" dirty="0" smtClean="0"/>
              <a:t> </a:t>
            </a:r>
            <a:r>
              <a:rPr lang="en-US" sz="3200" dirty="0" err="1" smtClean="0"/>
              <a:t>lý</a:t>
            </a:r>
            <a:endParaRPr lang="en-US" sz="3200" dirty="0" smtClean="0"/>
          </a:p>
          <a:p>
            <a:pPr marL="457200" indent="-457200">
              <a:buFontTx/>
              <a:buChar char="-"/>
            </a:pPr>
            <a:r>
              <a:rPr lang="en-US" sz="3200" dirty="0" err="1" smtClean="0"/>
              <a:t>Phân</a:t>
            </a:r>
            <a:r>
              <a:rPr lang="en-US" sz="3200" dirty="0" smtClean="0"/>
              <a:t> </a:t>
            </a:r>
            <a:r>
              <a:rPr lang="en-US" sz="3200" dirty="0" err="1" smtClean="0"/>
              <a:t>phối</a:t>
            </a:r>
            <a:r>
              <a:rPr lang="en-US" sz="3200" dirty="0" smtClean="0"/>
              <a:t> </a:t>
            </a:r>
            <a:r>
              <a:rPr lang="en-US" sz="3200" dirty="0" err="1" smtClean="0"/>
              <a:t>và</a:t>
            </a:r>
            <a:r>
              <a:rPr lang="en-US" sz="3200" dirty="0" smtClean="0"/>
              <a:t> </a:t>
            </a:r>
            <a:r>
              <a:rPr lang="en-US" sz="3200" dirty="0" err="1" smtClean="0"/>
              <a:t>truyền</a:t>
            </a:r>
            <a:r>
              <a:rPr lang="en-US" sz="3200" dirty="0" smtClean="0"/>
              <a:t> </a:t>
            </a:r>
            <a:r>
              <a:rPr lang="en-US" sz="3200" dirty="0" err="1" smtClean="0"/>
              <a:t>đạt</a:t>
            </a:r>
            <a:r>
              <a:rPr lang="en-US" sz="3200" dirty="0" smtClean="0"/>
              <a:t> </a:t>
            </a:r>
            <a:r>
              <a:rPr lang="en-US" sz="3200" dirty="0" err="1" smtClean="0"/>
              <a:t>thông</a:t>
            </a:r>
            <a:r>
              <a:rPr lang="en-US" sz="3200" dirty="0" smtClean="0"/>
              <a:t> tin</a:t>
            </a:r>
            <a:endParaRPr lang="en-US" sz="3200" dirty="0"/>
          </a:p>
        </p:txBody>
      </p:sp>
    </p:spTree>
    <p:extLst>
      <p:ext uri="{BB962C8B-B14F-4D97-AF65-F5344CB8AC3E}">
        <p14:creationId xmlns:p14="http://schemas.microsoft.com/office/powerpoint/2010/main" val="449471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EE920A3-41BF-CF06-E193-0B49E37B001C}"/>
              </a:ext>
            </a:extLst>
          </p:cNvPr>
          <p:cNvSpPr>
            <a:spLocks noGrp="1"/>
          </p:cNvSpPr>
          <p:nvPr>
            <p:ph type="title"/>
          </p:nvPr>
        </p:nvSpPr>
        <p:spPr>
          <a:xfrm>
            <a:off x="908735" y="381000"/>
            <a:ext cx="7193976" cy="434606"/>
          </a:xfrm>
        </p:spPr>
        <p:txBody>
          <a:bodyPr/>
          <a:lstStyle/>
          <a:p>
            <a:r>
              <a:rPr lang="en-US" dirty="0" smtClean="0"/>
              <a:t>2.3 </a:t>
            </a:r>
            <a:r>
              <a:rPr lang="en-US" dirty="0" err="1" smtClean="0"/>
              <a:t>Hệ</a:t>
            </a:r>
            <a:r>
              <a:rPr lang="en-US" dirty="0" smtClean="0"/>
              <a:t> </a:t>
            </a:r>
            <a:r>
              <a:rPr lang="en-US" dirty="0" err="1"/>
              <a:t>thống</a:t>
            </a:r>
            <a:r>
              <a:rPr lang="en-US" dirty="0"/>
              <a:t> </a:t>
            </a:r>
            <a:r>
              <a:rPr lang="en-US" dirty="0" err="1"/>
              <a:t>thông</a:t>
            </a:r>
            <a:r>
              <a:rPr lang="en-US" dirty="0"/>
              <a:t> tin </a:t>
            </a:r>
            <a:r>
              <a:rPr lang="en-US" dirty="0" err="1"/>
              <a:t>quản</a:t>
            </a:r>
            <a:r>
              <a:rPr lang="en-US" dirty="0"/>
              <a:t> </a:t>
            </a:r>
            <a:r>
              <a:rPr lang="en-US" dirty="0" err="1" smtClean="0"/>
              <a:t>lý</a:t>
            </a:r>
            <a:r>
              <a:rPr lang="en-US" dirty="0" smtClean="0"/>
              <a:t>: MIS </a:t>
            </a:r>
            <a:endParaRPr lang="en-US" dirty="0"/>
          </a:p>
        </p:txBody>
      </p:sp>
      <p:sp>
        <p:nvSpPr>
          <p:cNvPr id="5" name="object 2"/>
          <p:cNvSpPr txBox="1"/>
          <p:nvPr/>
        </p:nvSpPr>
        <p:spPr>
          <a:xfrm>
            <a:off x="533400" y="990600"/>
            <a:ext cx="7500620" cy="3913504"/>
          </a:xfrm>
          <a:prstGeom prst="rect">
            <a:avLst/>
          </a:prstGeom>
        </p:spPr>
        <p:txBody>
          <a:bodyPr vert="horz" wrap="square" lIns="0" tIns="116205" rIns="0" bIns="0" rtlCol="0">
            <a:spAutoFit/>
          </a:bodyPr>
          <a:lstStyle/>
          <a:p>
            <a:pPr marL="355600" indent="-343535">
              <a:lnSpc>
                <a:spcPct val="100000"/>
              </a:lnSpc>
              <a:spcBef>
                <a:spcPts val="915"/>
              </a:spcBef>
              <a:buSzPct val="70312"/>
              <a:buChar char="•"/>
              <a:tabLst>
                <a:tab pos="355600" algn="l"/>
                <a:tab pos="356235" algn="l"/>
              </a:tabLst>
            </a:pPr>
            <a:r>
              <a:rPr sz="3200" dirty="0">
                <a:solidFill>
                  <a:srgbClr val="003185"/>
                </a:solidFill>
                <a:latin typeface="Arial"/>
                <a:cs typeface="Arial"/>
              </a:rPr>
              <a:t>M:</a:t>
            </a:r>
            <a:r>
              <a:rPr sz="3200" spc="-5" dirty="0">
                <a:solidFill>
                  <a:srgbClr val="003185"/>
                </a:solidFill>
                <a:latin typeface="Arial"/>
                <a:cs typeface="Arial"/>
              </a:rPr>
              <a:t> Management</a:t>
            </a:r>
            <a:endParaRPr sz="3200" dirty="0">
              <a:latin typeface="Arial"/>
              <a:cs typeface="Arial"/>
            </a:endParaRPr>
          </a:p>
          <a:p>
            <a:pPr marL="469900">
              <a:lnSpc>
                <a:spcPct val="100000"/>
              </a:lnSpc>
              <a:spcBef>
                <a:spcPts val="610"/>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Quy</a:t>
            </a:r>
            <a:r>
              <a:rPr sz="2400" spc="-5" dirty="0" smtClean="0">
                <a:solidFill>
                  <a:srgbClr val="003185"/>
                </a:solidFill>
                <a:latin typeface="Arial"/>
                <a:cs typeface="Arial"/>
              </a:rPr>
              <a:t> </a:t>
            </a:r>
            <a:r>
              <a:rPr sz="2400" dirty="0">
                <a:solidFill>
                  <a:srgbClr val="003185"/>
                </a:solidFill>
                <a:latin typeface="Arial"/>
                <a:cs typeface="Arial"/>
              </a:rPr>
              <a:t>trình </a:t>
            </a:r>
            <a:r>
              <a:rPr sz="2400" spc="-5" dirty="0">
                <a:solidFill>
                  <a:srgbClr val="003185"/>
                </a:solidFill>
                <a:latin typeface="Arial"/>
                <a:cs typeface="Arial"/>
              </a:rPr>
              <a:t>nghiệp </a:t>
            </a:r>
            <a:r>
              <a:rPr sz="2400" dirty="0">
                <a:solidFill>
                  <a:srgbClr val="003185"/>
                </a:solidFill>
                <a:latin typeface="Arial"/>
                <a:cs typeface="Arial"/>
              </a:rPr>
              <a:t>vụ, Tổ chức, </a:t>
            </a:r>
            <a:r>
              <a:rPr sz="2400" spc="-5" dirty="0">
                <a:solidFill>
                  <a:srgbClr val="003185"/>
                </a:solidFill>
                <a:latin typeface="Arial"/>
                <a:cs typeface="Arial"/>
              </a:rPr>
              <a:t>Hành </a:t>
            </a:r>
            <a:r>
              <a:rPr sz="2400" dirty="0">
                <a:solidFill>
                  <a:srgbClr val="003185"/>
                </a:solidFill>
                <a:latin typeface="Arial"/>
                <a:cs typeface="Arial"/>
              </a:rPr>
              <a:t>vi con</a:t>
            </a:r>
            <a:r>
              <a:rPr sz="2400" spc="-65" dirty="0">
                <a:solidFill>
                  <a:srgbClr val="003185"/>
                </a:solidFill>
                <a:latin typeface="Arial"/>
                <a:cs typeface="Arial"/>
              </a:rPr>
              <a:t> </a:t>
            </a:r>
            <a:r>
              <a:rPr sz="2400" spc="-5" dirty="0">
                <a:solidFill>
                  <a:srgbClr val="003185"/>
                </a:solidFill>
                <a:latin typeface="Arial"/>
                <a:cs typeface="Arial"/>
              </a:rPr>
              <a:t>người</a:t>
            </a:r>
            <a:endParaRPr sz="2400" dirty="0">
              <a:latin typeface="Arial"/>
              <a:cs typeface="Arial"/>
            </a:endParaRPr>
          </a:p>
          <a:p>
            <a:pPr marL="355600" indent="-343535">
              <a:lnSpc>
                <a:spcPct val="100000"/>
              </a:lnSpc>
              <a:spcBef>
                <a:spcPts val="735"/>
              </a:spcBef>
              <a:buSzPct val="70312"/>
              <a:buChar char="•"/>
              <a:tabLst>
                <a:tab pos="355600" algn="l"/>
                <a:tab pos="356235" algn="l"/>
              </a:tabLst>
            </a:pPr>
            <a:r>
              <a:rPr sz="3200" dirty="0">
                <a:solidFill>
                  <a:srgbClr val="003185"/>
                </a:solidFill>
                <a:latin typeface="Arial"/>
                <a:cs typeface="Arial"/>
              </a:rPr>
              <a:t>I:</a:t>
            </a:r>
            <a:r>
              <a:rPr sz="3200" spc="-5" dirty="0">
                <a:solidFill>
                  <a:srgbClr val="003185"/>
                </a:solidFill>
                <a:latin typeface="Arial"/>
                <a:cs typeface="Arial"/>
              </a:rPr>
              <a:t> </a:t>
            </a:r>
            <a:r>
              <a:rPr sz="3200" dirty="0">
                <a:solidFill>
                  <a:srgbClr val="003185"/>
                </a:solidFill>
                <a:latin typeface="Arial"/>
                <a:cs typeface="Arial"/>
              </a:rPr>
              <a:t>Information</a:t>
            </a:r>
            <a:endParaRPr sz="3200" dirty="0">
              <a:latin typeface="Arial"/>
              <a:cs typeface="Arial"/>
            </a:endParaRPr>
          </a:p>
          <a:p>
            <a:pPr marL="469900">
              <a:lnSpc>
                <a:spcPct val="100000"/>
              </a:lnSpc>
              <a:spcBef>
                <a:spcPts val="610"/>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Dữ</a:t>
            </a:r>
            <a:r>
              <a:rPr sz="2400" spc="-5" dirty="0" smtClean="0">
                <a:solidFill>
                  <a:srgbClr val="003185"/>
                </a:solidFill>
                <a:latin typeface="Arial"/>
                <a:cs typeface="Arial"/>
              </a:rPr>
              <a:t> </a:t>
            </a:r>
            <a:r>
              <a:rPr sz="2400" spc="-5" dirty="0">
                <a:solidFill>
                  <a:srgbClr val="003185"/>
                </a:solidFill>
                <a:latin typeface="Arial"/>
                <a:cs typeface="Arial"/>
              </a:rPr>
              <a:t>liệu, </a:t>
            </a:r>
            <a:r>
              <a:rPr sz="2400" dirty="0">
                <a:solidFill>
                  <a:srgbClr val="003185"/>
                </a:solidFill>
                <a:latin typeface="Arial"/>
                <a:cs typeface="Arial"/>
              </a:rPr>
              <a:t>thông tin, tri thức</a:t>
            </a:r>
            <a:endParaRPr sz="2400" dirty="0">
              <a:latin typeface="Arial"/>
              <a:cs typeface="Arial"/>
            </a:endParaRPr>
          </a:p>
          <a:p>
            <a:pPr marL="756285" marR="5080" indent="-287020">
              <a:lnSpc>
                <a:spcPct val="100000"/>
              </a:lnSpc>
              <a:spcBef>
                <a:spcPts val="575"/>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Xử</a:t>
            </a:r>
            <a:r>
              <a:rPr sz="2400" spc="-5" dirty="0" smtClean="0">
                <a:solidFill>
                  <a:srgbClr val="003185"/>
                </a:solidFill>
                <a:latin typeface="Arial"/>
                <a:cs typeface="Arial"/>
              </a:rPr>
              <a:t> </a:t>
            </a:r>
            <a:r>
              <a:rPr sz="2400" spc="-5" dirty="0">
                <a:solidFill>
                  <a:srgbClr val="003185"/>
                </a:solidFill>
                <a:latin typeface="Arial"/>
                <a:cs typeface="Arial"/>
              </a:rPr>
              <a:t>lý dữ liệu: </a:t>
            </a:r>
            <a:r>
              <a:rPr sz="2400" dirty="0">
                <a:solidFill>
                  <a:srgbClr val="003185"/>
                </a:solidFill>
                <a:latin typeface="Arial"/>
                <a:cs typeface="Arial"/>
              </a:rPr>
              <a:t>tạo, thu thập, </a:t>
            </a:r>
            <a:r>
              <a:rPr sz="2400" spc="-10" dirty="0">
                <a:solidFill>
                  <a:srgbClr val="003185"/>
                </a:solidFill>
                <a:latin typeface="Arial"/>
                <a:cs typeface="Arial"/>
              </a:rPr>
              <a:t>lưu </a:t>
            </a:r>
            <a:r>
              <a:rPr sz="2400" dirty="0">
                <a:solidFill>
                  <a:srgbClr val="003185"/>
                </a:solidFill>
                <a:latin typeface="Arial"/>
                <a:cs typeface="Arial"/>
              </a:rPr>
              <a:t>trữ, tổng </a:t>
            </a:r>
            <a:r>
              <a:rPr sz="2400" spc="-5" dirty="0">
                <a:solidFill>
                  <a:srgbClr val="003185"/>
                </a:solidFill>
                <a:latin typeface="Arial"/>
                <a:cs typeface="Arial"/>
              </a:rPr>
              <a:t>hợp, lọc,  </a:t>
            </a:r>
            <a:r>
              <a:rPr sz="2400" dirty="0">
                <a:solidFill>
                  <a:srgbClr val="003185"/>
                </a:solidFill>
                <a:latin typeface="Arial"/>
                <a:cs typeface="Arial"/>
              </a:rPr>
              <a:t>chia</a:t>
            </a:r>
            <a:r>
              <a:rPr sz="2400" spc="5" dirty="0">
                <a:solidFill>
                  <a:srgbClr val="003185"/>
                </a:solidFill>
                <a:latin typeface="Arial"/>
                <a:cs typeface="Arial"/>
              </a:rPr>
              <a:t> </a:t>
            </a:r>
            <a:r>
              <a:rPr sz="2400" dirty="0">
                <a:solidFill>
                  <a:srgbClr val="003185"/>
                </a:solidFill>
                <a:latin typeface="Arial"/>
                <a:cs typeface="Arial"/>
              </a:rPr>
              <a:t>sẻ</a:t>
            </a:r>
            <a:endParaRPr sz="2400" dirty="0">
              <a:latin typeface="Arial"/>
              <a:cs typeface="Arial"/>
            </a:endParaRPr>
          </a:p>
          <a:p>
            <a:pPr marL="355600" indent="-343535">
              <a:lnSpc>
                <a:spcPct val="100000"/>
              </a:lnSpc>
              <a:spcBef>
                <a:spcPts val="740"/>
              </a:spcBef>
              <a:buSzPct val="70312"/>
              <a:buChar char="•"/>
              <a:tabLst>
                <a:tab pos="355600" algn="l"/>
                <a:tab pos="356235" algn="l"/>
              </a:tabLst>
            </a:pPr>
            <a:r>
              <a:rPr sz="3200" dirty="0">
                <a:solidFill>
                  <a:srgbClr val="003185"/>
                </a:solidFill>
                <a:latin typeface="Arial"/>
                <a:cs typeface="Arial"/>
              </a:rPr>
              <a:t>S:</a:t>
            </a:r>
            <a:r>
              <a:rPr sz="3200" spc="-5" dirty="0">
                <a:solidFill>
                  <a:srgbClr val="003185"/>
                </a:solidFill>
                <a:latin typeface="Arial"/>
                <a:cs typeface="Arial"/>
              </a:rPr>
              <a:t> </a:t>
            </a:r>
            <a:r>
              <a:rPr sz="3200" dirty="0">
                <a:solidFill>
                  <a:srgbClr val="003185"/>
                </a:solidFill>
                <a:latin typeface="Arial"/>
                <a:cs typeface="Arial"/>
              </a:rPr>
              <a:t>System</a:t>
            </a:r>
            <a:endParaRPr sz="3200" dirty="0">
              <a:latin typeface="Arial"/>
              <a:cs typeface="Arial"/>
            </a:endParaRPr>
          </a:p>
          <a:p>
            <a:pPr marL="469900">
              <a:lnSpc>
                <a:spcPct val="100000"/>
              </a:lnSpc>
              <a:spcBef>
                <a:spcPts val="605"/>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Đầu</a:t>
            </a:r>
            <a:r>
              <a:rPr sz="2400" spc="-5" dirty="0" smtClean="0">
                <a:solidFill>
                  <a:srgbClr val="003185"/>
                </a:solidFill>
                <a:latin typeface="Arial"/>
                <a:cs typeface="Arial"/>
              </a:rPr>
              <a:t> </a:t>
            </a:r>
            <a:r>
              <a:rPr sz="2400" dirty="0">
                <a:solidFill>
                  <a:srgbClr val="003185"/>
                </a:solidFill>
                <a:latin typeface="Arial"/>
                <a:cs typeface="Arial"/>
              </a:rPr>
              <a:t>vào, Xử </a:t>
            </a:r>
            <a:r>
              <a:rPr sz="2400" spc="-5" dirty="0">
                <a:solidFill>
                  <a:srgbClr val="003185"/>
                </a:solidFill>
                <a:latin typeface="Arial"/>
                <a:cs typeface="Arial"/>
              </a:rPr>
              <a:t>lý, Đầu</a:t>
            </a:r>
            <a:r>
              <a:rPr sz="2400" spc="20" dirty="0">
                <a:solidFill>
                  <a:srgbClr val="003185"/>
                </a:solidFill>
                <a:latin typeface="Arial"/>
                <a:cs typeface="Arial"/>
              </a:rPr>
              <a:t> </a:t>
            </a:r>
            <a:r>
              <a:rPr sz="2400" dirty="0">
                <a:solidFill>
                  <a:srgbClr val="003185"/>
                </a:solidFill>
                <a:latin typeface="Arial"/>
                <a:cs typeface="Arial"/>
              </a:rPr>
              <a:t>ra</a:t>
            </a:r>
            <a:endParaRPr sz="2400" dirty="0">
              <a:latin typeface="Arial"/>
              <a:cs typeface="Arial"/>
            </a:endParaRPr>
          </a:p>
        </p:txBody>
      </p:sp>
    </p:spTree>
    <p:extLst>
      <p:ext uri="{BB962C8B-B14F-4D97-AF65-F5344CB8AC3E}">
        <p14:creationId xmlns:p14="http://schemas.microsoft.com/office/powerpoint/2010/main" val="207595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E920A3-41BF-CF06-E193-0B49E37B001C}"/>
              </a:ext>
            </a:extLst>
          </p:cNvPr>
          <p:cNvSpPr>
            <a:spLocks noGrp="1"/>
          </p:cNvSpPr>
          <p:nvPr>
            <p:ph type="title"/>
          </p:nvPr>
        </p:nvSpPr>
        <p:spPr>
          <a:xfrm>
            <a:off x="533401" y="267043"/>
            <a:ext cx="7951872" cy="434509"/>
          </a:xfrm>
        </p:spPr>
        <p:txBody>
          <a:bodyPr/>
          <a:lstStyle/>
          <a:p>
            <a:r>
              <a:rPr lang="en-US" dirty="0" smtClean="0"/>
              <a:t>2.3 </a:t>
            </a:r>
            <a:r>
              <a:rPr lang="en-US" dirty="0" err="1" smtClean="0"/>
              <a:t>Hệ</a:t>
            </a:r>
            <a:r>
              <a:rPr lang="en-US" dirty="0" smtClean="0"/>
              <a:t> </a:t>
            </a:r>
            <a:r>
              <a:rPr lang="en-US" dirty="0" err="1"/>
              <a:t>thống</a:t>
            </a:r>
            <a:r>
              <a:rPr lang="en-US" dirty="0"/>
              <a:t> </a:t>
            </a:r>
            <a:r>
              <a:rPr lang="en-US" dirty="0" err="1"/>
              <a:t>thông</a:t>
            </a:r>
            <a:r>
              <a:rPr lang="en-US" dirty="0"/>
              <a:t> tin </a:t>
            </a:r>
            <a:r>
              <a:rPr lang="en-US" dirty="0" err="1"/>
              <a:t>quản</a:t>
            </a:r>
            <a:r>
              <a:rPr lang="en-US" dirty="0"/>
              <a:t> </a:t>
            </a:r>
            <a:r>
              <a:rPr lang="en-US" dirty="0" err="1" smtClean="0"/>
              <a:t>lý</a:t>
            </a:r>
            <a:r>
              <a:rPr lang="en-US" dirty="0" smtClean="0"/>
              <a:t>: MIS </a:t>
            </a:r>
            <a:endParaRPr lang="en-US" dirty="0"/>
          </a:p>
        </p:txBody>
      </p:sp>
      <p:sp>
        <p:nvSpPr>
          <p:cNvPr id="5" name="Text Placeholder 4"/>
          <p:cNvSpPr>
            <a:spLocks noGrp="1"/>
          </p:cNvSpPr>
          <p:nvPr>
            <p:ph type="body" idx="1"/>
          </p:nvPr>
        </p:nvSpPr>
        <p:spPr>
          <a:xfrm>
            <a:off x="304800" y="838200"/>
            <a:ext cx="8610599" cy="6721840"/>
          </a:xfrm>
        </p:spPr>
        <p:txBody>
          <a:bodyPr/>
          <a:lstStyle/>
          <a:p>
            <a:pPr marL="57150" indent="-57150">
              <a:lnSpc>
                <a:spcPct val="130000"/>
              </a:lnSpc>
            </a:pPr>
            <a:r>
              <a:rPr lang="vi-VN" sz="2400" dirty="0" smtClean="0"/>
              <a:t>Hệ </a:t>
            </a:r>
            <a:r>
              <a:rPr lang="vi-VN" sz="2400" dirty="0"/>
              <a:t>thống thông tin quản lý MIS là những hệ thống thông tin trợ giúp các </a:t>
            </a:r>
            <a:r>
              <a:rPr lang="vi-VN" sz="2400" dirty="0" smtClean="0"/>
              <a:t>hoạt</a:t>
            </a:r>
            <a:r>
              <a:rPr lang="en-US" sz="2400" dirty="0" smtClean="0"/>
              <a:t> </a:t>
            </a:r>
            <a:r>
              <a:rPr lang="vi-VN" sz="2400" dirty="0" smtClean="0"/>
              <a:t>động </a:t>
            </a:r>
            <a:r>
              <a:rPr lang="vi-VN" sz="2400" dirty="0"/>
              <a:t>quản lý của tổ chức, các hoạt động này nằm ở mức điều khiển tác nghiệp, </a:t>
            </a:r>
            <a:r>
              <a:rPr lang="vi-VN" sz="2400" dirty="0" smtClean="0"/>
              <a:t>điều</a:t>
            </a:r>
            <a:r>
              <a:rPr lang="vi-VN" sz="2400" dirty="0"/>
              <a:t/>
            </a:r>
            <a:br>
              <a:rPr lang="vi-VN" sz="2400" dirty="0"/>
            </a:br>
            <a:r>
              <a:rPr lang="vi-VN" sz="2400" dirty="0"/>
              <a:t>khiển quản lý hoặc lập kế hoạch chiến lược. Chúng dựa chủ yếu vào các cơ sở dữ </a:t>
            </a:r>
            <a:r>
              <a:rPr lang="vi-VN" sz="2400" dirty="0" smtClean="0"/>
              <a:t>liệu</a:t>
            </a:r>
            <a:r>
              <a:rPr lang="en-US" sz="2400" dirty="0" smtClean="0"/>
              <a:t> </a:t>
            </a:r>
            <a:r>
              <a:rPr lang="vi-VN" sz="2400" dirty="0" smtClean="0"/>
              <a:t>được </a:t>
            </a:r>
            <a:r>
              <a:rPr lang="vi-VN" sz="2400" dirty="0"/>
              <a:t>tạo ra bởi các hệ xử lý giao dịch cũng như từ các nguồn dữ liệu ngoài </a:t>
            </a:r>
            <a:r>
              <a:rPr lang="vi-VN" sz="2400" dirty="0" smtClean="0"/>
              <a:t>tổ</a:t>
            </a:r>
            <a:r>
              <a:rPr lang="en-US" sz="2400" dirty="0" smtClean="0"/>
              <a:t> </a:t>
            </a:r>
            <a:r>
              <a:rPr lang="vi-VN" sz="2400" dirty="0" smtClean="0"/>
              <a:t>chức</a:t>
            </a:r>
            <a:r>
              <a:rPr lang="vi-VN" sz="2400" dirty="0"/>
              <a:t>.</a:t>
            </a:r>
            <a:br>
              <a:rPr lang="vi-VN" sz="2400" dirty="0"/>
            </a:br>
            <a:r>
              <a:rPr lang="vi-VN" sz="2400" dirty="0"/>
              <a:t>Vì các hệ thống thông tin quản lý phần lớn dựa vào các dữ liệu sản sinh từ các hệ </a:t>
            </a:r>
            <a:r>
              <a:rPr lang="vi-VN" sz="2400" dirty="0" smtClean="0"/>
              <a:t>xử</a:t>
            </a:r>
            <a:r>
              <a:rPr lang="en-US" sz="2400" dirty="0" smtClean="0"/>
              <a:t> </a:t>
            </a:r>
            <a:r>
              <a:rPr lang="vi-VN" sz="2400" dirty="0" smtClean="0"/>
              <a:t>lý </a:t>
            </a:r>
            <a:r>
              <a:rPr lang="vi-VN" sz="2400" dirty="0"/>
              <a:t>giao dịch do đó chất lượng thông tin mà chúng sản sinh ra phụ thuộc rất nhiều </a:t>
            </a:r>
            <a:r>
              <a:rPr lang="vi-VN" sz="2400" dirty="0" smtClean="0"/>
              <a:t>vào</a:t>
            </a:r>
            <a:r>
              <a:rPr lang="en-US" sz="2400" dirty="0" smtClean="0"/>
              <a:t> </a:t>
            </a:r>
            <a:r>
              <a:rPr lang="vi-VN" sz="2400" dirty="0" smtClean="0"/>
              <a:t>việc </a:t>
            </a:r>
            <a:r>
              <a:rPr lang="vi-VN" sz="2400" dirty="0"/>
              <a:t>vận hành tốt hay xấu của hệ xử lý giao dịch.</a:t>
            </a:r>
            <a:br>
              <a:rPr lang="vi-VN" sz="2400" dirty="0"/>
            </a:br>
            <a:r>
              <a:rPr lang="vi-VN" sz="2400" i="1" dirty="0"/>
              <a:t>Ví dụ</a:t>
            </a:r>
            <a:r>
              <a:rPr lang="vi-VN" sz="2400" dirty="0"/>
              <a:t>: Hệ thống phân tích năng lực bán hàng, theo dõi chi tiêu, theo dõi </a:t>
            </a:r>
            <a:r>
              <a:rPr lang="vi-VN" sz="2400" dirty="0" smtClean="0"/>
              <a:t>năng</a:t>
            </a:r>
            <a:r>
              <a:rPr lang="en-US" sz="2400" dirty="0" smtClean="0"/>
              <a:t> </a:t>
            </a:r>
            <a:r>
              <a:rPr lang="vi-VN" sz="2400" dirty="0" smtClean="0"/>
              <a:t>suất </a:t>
            </a:r>
            <a:r>
              <a:rPr lang="vi-VN" sz="2400" dirty="0"/>
              <a:t>hoặc sự vắng mặt của nhân viên, nghiên cứu về </a:t>
            </a:r>
            <a:r>
              <a:rPr lang="vi-VN" sz="2400" dirty="0" smtClean="0"/>
              <a:t>thị</a:t>
            </a:r>
            <a:r>
              <a:rPr lang="en-US" sz="2400" dirty="0" smtClean="0"/>
              <a:t> </a:t>
            </a:r>
            <a:r>
              <a:rPr lang="vi-VN" sz="2400" dirty="0" smtClean="0"/>
              <a:t>trường </a:t>
            </a:r>
            <a:r>
              <a:rPr lang="vi-VN" sz="2400" dirty="0"/>
              <a:t>...</a:t>
            </a:r>
            <a:r>
              <a:rPr lang="vi-VN" sz="2400" dirty="0"/>
              <a:t> </a:t>
            </a:r>
            <a:br>
              <a:rPr lang="vi-VN" sz="2400" dirty="0"/>
            </a:br>
            <a:endParaRPr lang="en-US" sz="2400" dirty="0"/>
          </a:p>
        </p:txBody>
      </p:sp>
      <p:sp>
        <p:nvSpPr>
          <p:cNvPr id="4" name="Slide Number Placeholder 3">
            <a:extLst>
              <a:ext uri="{FF2B5EF4-FFF2-40B4-BE49-F238E27FC236}">
                <a16:creationId xmlns:a16="http://schemas.microsoft.com/office/drawing/2014/main" xmlns="" id="{437A4511-FCA5-ACDE-3E7B-71DA98049E51}"/>
              </a:ext>
            </a:extLst>
          </p:cNvPr>
          <p:cNvSpPr>
            <a:spLocks noGrp="1"/>
          </p:cNvSpPr>
          <p:nvPr>
            <p:ph type="sldNum" idx="12"/>
          </p:nvPr>
        </p:nvSpPr>
        <p:spPr/>
        <p:txBody>
          <a:bodyPr/>
          <a:lstStyle/>
          <a:p>
            <a:pPr rtl="0"/>
            <a:r>
              <a:rPr lang="en-US"/>
              <a:t>1-</a:t>
            </a:r>
            <a:fld id="{00000000-1234-1234-1234-123412341234}" type="slidenum">
              <a:rPr lang="en-US" smtClean="0"/>
              <a:pPr rtl="0"/>
              <a:t>32</a:t>
            </a:fld>
            <a:endParaRPr/>
          </a:p>
        </p:txBody>
      </p:sp>
    </p:spTree>
    <p:extLst>
      <p:ext uri="{BB962C8B-B14F-4D97-AF65-F5344CB8AC3E}">
        <p14:creationId xmlns:p14="http://schemas.microsoft.com/office/powerpoint/2010/main" val="1328815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39" y="1518415"/>
            <a:ext cx="8168789" cy="3672159"/>
          </a:xfrm>
          <a:prstGeom prst="rect">
            <a:avLst/>
          </a:prstGeom>
        </p:spPr>
        <p:txBody>
          <a:bodyPr vert="horz" wrap="square" lIns="0" tIns="116205" rIns="0" bIns="0" rtlCol="0">
            <a:spAutoFit/>
          </a:bodyPr>
          <a:lstStyle/>
          <a:p>
            <a:pPr marL="756285" marR="563245" indent="-287020">
              <a:lnSpc>
                <a:spcPct val="100000"/>
              </a:lnSpc>
              <a:spcBef>
                <a:spcPts val="610"/>
              </a:spcBef>
            </a:pPr>
            <a:r>
              <a:rPr lang="en-US" sz="2400" dirty="0" smtClean="0">
                <a:solidFill>
                  <a:srgbClr val="003185"/>
                </a:solidFill>
                <a:latin typeface="Arial"/>
                <a:cs typeface="Arial"/>
              </a:rPr>
              <a:t>- </a:t>
            </a:r>
            <a:r>
              <a:rPr sz="2400" dirty="0" smtClean="0">
                <a:solidFill>
                  <a:srgbClr val="003185"/>
                </a:solidFill>
                <a:latin typeface="Arial"/>
                <a:cs typeface="Arial"/>
              </a:rPr>
              <a:t>MIS </a:t>
            </a:r>
            <a:r>
              <a:rPr sz="2400" spc="-5" dirty="0">
                <a:solidFill>
                  <a:srgbClr val="003185"/>
                </a:solidFill>
                <a:latin typeface="Arial"/>
                <a:cs typeface="Arial"/>
              </a:rPr>
              <a:t>là hệ thống cung </a:t>
            </a:r>
            <a:r>
              <a:rPr sz="2400" dirty="0">
                <a:solidFill>
                  <a:srgbClr val="003185"/>
                </a:solidFill>
                <a:latin typeface="Arial"/>
                <a:cs typeface="Arial"/>
              </a:rPr>
              <a:t>cấp </a:t>
            </a:r>
            <a:r>
              <a:rPr sz="2400" spc="-5" dirty="0">
                <a:solidFill>
                  <a:srgbClr val="003185"/>
                </a:solidFill>
                <a:latin typeface="Arial"/>
                <a:cs typeface="Arial"/>
              </a:rPr>
              <a:t>thông </a:t>
            </a:r>
            <a:r>
              <a:rPr sz="2400" dirty="0">
                <a:solidFill>
                  <a:srgbClr val="003185"/>
                </a:solidFill>
                <a:latin typeface="Arial"/>
                <a:cs typeface="Arial"/>
              </a:rPr>
              <a:t>tin </a:t>
            </a:r>
            <a:r>
              <a:rPr sz="2400" spc="-5" dirty="0">
                <a:solidFill>
                  <a:srgbClr val="003185"/>
                </a:solidFill>
                <a:latin typeface="Arial"/>
                <a:cs typeface="Arial"/>
              </a:rPr>
              <a:t>hỗ </a:t>
            </a:r>
            <a:r>
              <a:rPr sz="2400" dirty="0">
                <a:solidFill>
                  <a:srgbClr val="003185"/>
                </a:solidFill>
                <a:latin typeface="Arial"/>
                <a:cs typeface="Arial"/>
              </a:rPr>
              <a:t>trợ </a:t>
            </a:r>
            <a:r>
              <a:rPr sz="2400" spc="-5" dirty="0">
                <a:solidFill>
                  <a:srgbClr val="003185"/>
                </a:solidFill>
                <a:latin typeface="Arial"/>
                <a:cs typeface="Arial"/>
              </a:rPr>
              <a:t>trong  </a:t>
            </a:r>
            <a:r>
              <a:rPr sz="2400" dirty="0">
                <a:solidFill>
                  <a:srgbClr val="003185"/>
                </a:solidFill>
                <a:latin typeface="Arial"/>
                <a:cs typeface="Arial"/>
              </a:rPr>
              <a:t>việc tạo ra </a:t>
            </a:r>
            <a:r>
              <a:rPr sz="2400" spc="-5" dirty="0">
                <a:solidFill>
                  <a:srgbClr val="003185"/>
                </a:solidFill>
                <a:latin typeface="Arial"/>
                <a:cs typeface="Arial"/>
              </a:rPr>
              <a:t>quyết định </a:t>
            </a:r>
            <a:r>
              <a:rPr sz="2400" dirty="0">
                <a:solidFill>
                  <a:srgbClr val="003185"/>
                </a:solidFill>
                <a:latin typeface="Arial"/>
                <a:cs typeface="Arial"/>
              </a:rPr>
              <a:t>của </a:t>
            </a:r>
            <a:r>
              <a:rPr sz="2400" spc="5" dirty="0">
                <a:solidFill>
                  <a:srgbClr val="003185"/>
                </a:solidFill>
                <a:latin typeface="Arial"/>
                <a:cs typeface="Arial"/>
              </a:rPr>
              <a:t>tổ</a:t>
            </a:r>
            <a:r>
              <a:rPr sz="2400" spc="-30" dirty="0">
                <a:solidFill>
                  <a:srgbClr val="003185"/>
                </a:solidFill>
                <a:latin typeface="Arial"/>
                <a:cs typeface="Arial"/>
              </a:rPr>
              <a:t> </a:t>
            </a:r>
            <a:r>
              <a:rPr sz="2400" dirty="0">
                <a:solidFill>
                  <a:srgbClr val="003185"/>
                </a:solidFill>
                <a:latin typeface="Arial"/>
                <a:cs typeface="Arial"/>
              </a:rPr>
              <a:t>chức</a:t>
            </a:r>
            <a:endParaRPr sz="2400" dirty="0">
              <a:latin typeface="Arial"/>
              <a:cs typeface="Arial"/>
            </a:endParaRPr>
          </a:p>
          <a:p>
            <a:pPr marL="756285" marR="374650" indent="-287020">
              <a:lnSpc>
                <a:spcPct val="100000"/>
              </a:lnSpc>
              <a:spcBef>
                <a:spcPts val="575"/>
              </a:spcBef>
            </a:pPr>
            <a:r>
              <a:rPr lang="en-US" sz="2400" dirty="0" smtClean="0">
                <a:solidFill>
                  <a:srgbClr val="003185"/>
                </a:solidFill>
                <a:latin typeface="Arial"/>
                <a:cs typeface="Arial"/>
              </a:rPr>
              <a:t>- </a:t>
            </a:r>
            <a:r>
              <a:rPr sz="2400" dirty="0" smtClean="0">
                <a:solidFill>
                  <a:srgbClr val="003185"/>
                </a:solidFill>
                <a:latin typeface="Arial"/>
                <a:cs typeface="Arial"/>
              </a:rPr>
              <a:t>MIS </a:t>
            </a:r>
            <a:r>
              <a:rPr sz="2400" spc="-5" dirty="0">
                <a:solidFill>
                  <a:srgbClr val="003185"/>
                </a:solidFill>
                <a:latin typeface="Arial"/>
                <a:cs typeface="Arial"/>
              </a:rPr>
              <a:t>là hệ </a:t>
            </a:r>
            <a:r>
              <a:rPr sz="2400" dirty="0">
                <a:solidFill>
                  <a:srgbClr val="003185"/>
                </a:solidFill>
                <a:latin typeface="Arial"/>
                <a:cs typeface="Arial"/>
              </a:rPr>
              <a:t>thống tích </a:t>
            </a:r>
            <a:r>
              <a:rPr sz="2400" spc="-5" dirty="0">
                <a:solidFill>
                  <a:srgbClr val="003185"/>
                </a:solidFill>
                <a:latin typeface="Arial"/>
                <a:cs typeface="Arial"/>
              </a:rPr>
              <a:t>hợp giữa </a:t>
            </a:r>
            <a:r>
              <a:rPr sz="2400" dirty="0">
                <a:solidFill>
                  <a:srgbClr val="003185"/>
                </a:solidFill>
                <a:latin typeface="Arial"/>
                <a:cs typeface="Arial"/>
              </a:rPr>
              <a:t>con </a:t>
            </a:r>
            <a:r>
              <a:rPr sz="2400" spc="-5" dirty="0">
                <a:solidFill>
                  <a:srgbClr val="003185"/>
                </a:solidFill>
                <a:latin typeface="Arial"/>
                <a:cs typeface="Arial"/>
              </a:rPr>
              <a:t>người </a:t>
            </a:r>
            <a:r>
              <a:rPr sz="2400" dirty="0">
                <a:solidFill>
                  <a:srgbClr val="003185"/>
                </a:solidFill>
                <a:latin typeface="Arial"/>
                <a:cs typeface="Arial"/>
              </a:rPr>
              <a:t>và máy  móc </a:t>
            </a:r>
            <a:r>
              <a:rPr sz="2400" spc="-5" dirty="0">
                <a:solidFill>
                  <a:srgbClr val="003185"/>
                </a:solidFill>
                <a:latin typeface="Arial"/>
                <a:cs typeface="Arial"/>
              </a:rPr>
              <a:t>để </a:t>
            </a:r>
            <a:r>
              <a:rPr sz="2400" dirty="0">
                <a:solidFill>
                  <a:srgbClr val="003185"/>
                </a:solidFill>
                <a:latin typeface="Arial"/>
                <a:cs typeface="Arial"/>
              </a:rPr>
              <a:t>cung cấp </a:t>
            </a:r>
            <a:r>
              <a:rPr sz="2400" spc="-5" dirty="0">
                <a:solidFill>
                  <a:srgbClr val="003185"/>
                </a:solidFill>
                <a:latin typeface="Arial"/>
                <a:cs typeface="Arial"/>
              </a:rPr>
              <a:t>thông </a:t>
            </a:r>
            <a:r>
              <a:rPr sz="2400" dirty="0">
                <a:solidFill>
                  <a:srgbClr val="003185"/>
                </a:solidFill>
                <a:latin typeface="Arial"/>
                <a:cs typeface="Arial"/>
              </a:rPr>
              <a:t>tin </a:t>
            </a:r>
            <a:r>
              <a:rPr sz="2400" spc="-5" dirty="0">
                <a:solidFill>
                  <a:srgbClr val="003185"/>
                </a:solidFill>
                <a:latin typeface="Arial"/>
                <a:cs typeface="Arial"/>
              </a:rPr>
              <a:t>hỗ </a:t>
            </a:r>
            <a:r>
              <a:rPr sz="2400" dirty="0">
                <a:solidFill>
                  <a:srgbClr val="003185"/>
                </a:solidFill>
                <a:latin typeface="Arial"/>
                <a:cs typeface="Arial"/>
              </a:rPr>
              <a:t>trợ cho việc </a:t>
            </a:r>
            <a:r>
              <a:rPr sz="2400" spc="-5" dirty="0">
                <a:solidFill>
                  <a:srgbClr val="003185"/>
                </a:solidFill>
                <a:latin typeface="Arial"/>
                <a:cs typeface="Arial"/>
              </a:rPr>
              <a:t>điều  hành, quản lý, </a:t>
            </a:r>
            <a:r>
              <a:rPr sz="2400" dirty="0">
                <a:solidFill>
                  <a:srgbClr val="003185"/>
                </a:solidFill>
                <a:latin typeface="Arial"/>
                <a:cs typeface="Arial"/>
              </a:rPr>
              <a:t>ra </a:t>
            </a:r>
            <a:r>
              <a:rPr sz="2400" spc="-5" dirty="0">
                <a:solidFill>
                  <a:srgbClr val="003185"/>
                </a:solidFill>
                <a:latin typeface="Arial"/>
                <a:cs typeface="Arial"/>
              </a:rPr>
              <a:t>quyết định </a:t>
            </a:r>
            <a:r>
              <a:rPr sz="2400" dirty="0">
                <a:solidFill>
                  <a:srgbClr val="003185"/>
                </a:solidFill>
                <a:latin typeface="Arial"/>
                <a:cs typeface="Arial"/>
              </a:rPr>
              <a:t>của </a:t>
            </a:r>
            <a:r>
              <a:rPr sz="2400" spc="5" dirty="0">
                <a:solidFill>
                  <a:srgbClr val="003185"/>
                </a:solidFill>
                <a:latin typeface="Arial"/>
                <a:cs typeface="Arial"/>
              </a:rPr>
              <a:t>tổ</a:t>
            </a:r>
            <a:r>
              <a:rPr sz="2400" spc="10" dirty="0">
                <a:solidFill>
                  <a:srgbClr val="003185"/>
                </a:solidFill>
                <a:latin typeface="Arial"/>
                <a:cs typeface="Arial"/>
              </a:rPr>
              <a:t> </a:t>
            </a:r>
            <a:r>
              <a:rPr sz="2400" dirty="0">
                <a:solidFill>
                  <a:srgbClr val="003185"/>
                </a:solidFill>
                <a:latin typeface="Arial"/>
                <a:cs typeface="Arial"/>
              </a:rPr>
              <a:t>chức</a:t>
            </a:r>
            <a:endParaRPr sz="2400" dirty="0">
              <a:latin typeface="Arial"/>
              <a:cs typeface="Arial"/>
            </a:endParaRPr>
          </a:p>
          <a:p>
            <a:pPr marL="756285" marR="5080" indent="-287020">
              <a:lnSpc>
                <a:spcPct val="100000"/>
              </a:lnSpc>
              <a:spcBef>
                <a:spcPts val="575"/>
              </a:spcBef>
            </a:pPr>
            <a:r>
              <a:rPr lang="en-US" sz="2400" dirty="0" smtClean="0">
                <a:solidFill>
                  <a:srgbClr val="003185"/>
                </a:solidFill>
                <a:latin typeface="Arial"/>
                <a:cs typeface="Arial"/>
              </a:rPr>
              <a:t>- </a:t>
            </a:r>
            <a:r>
              <a:rPr sz="2400" dirty="0" smtClean="0">
                <a:solidFill>
                  <a:srgbClr val="003185"/>
                </a:solidFill>
                <a:latin typeface="Arial"/>
                <a:cs typeface="Arial"/>
              </a:rPr>
              <a:t>MIS </a:t>
            </a:r>
            <a:r>
              <a:rPr sz="2400" spc="-5" dirty="0">
                <a:solidFill>
                  <a:srgbClr val="003185"/>
                </a:solidFill>
                <a:latin typeface="Arial"/>
                <a:cs typeface="Arial"/>
              </a:rPr>
              <a:t>là hệ thống </a:t>
            </a:r>
            <a:r>
              <a:rPr sz="2400" dirty="0">
                <a:solidFill>
                  <a:srgbClr val="003185"/>
                </a:solidFill>
                <a:latin typeface="Arial"/>
                <a:cs typeface="Arial"/>
              </a:rPr>
              <a:t>dựa trên cơ sở </a:t>
            </a:r>
            <a:r>
              <a:rPr sz="2400" spc="-5" dirty="0">
                <a:solidFill>
                  <a:srgbClr val="003185"/>
                </a:solidFill>
                <a:latin typeface="Arial"/>
                <a:cs typeface="Arial"/>
              </a:rPr>
              <a:t>dữ liệu </a:t>
            </a:r>
            <a:r>
              <a:rPr sz="2400" dirty="0">
                <a:solidFill>
                  <a:srgbClr val="003185"/>
                </a:solidFill>
                <a:latin typeface="Arial"/>
                <a:cs typeface="Arial"/>
              </a:rPr>
              <a:t>của tổ chức  </a:t>
            </a:r>
            <a:r>
              <a:rPr sz="2400" spc="-5" dirty="0">
                <a:solidFill>
                  <a:srgbClr val="003185"/>
                </a:solidFill>
                <a:latin typeface="Arial"/>
                <a:cs typeface="Arial"/>
              </a:rPr>
              <a:t>để cung </a:t>
            </a:r>
            <a:r>
              <a:rPr sz="2400" dirty="0">
                <a:solidFill>
                  <a:srgbClr val="003185"/>
                </a:solidFill>
                <a:latin typeface="Arial"/>
                <a:cs typeface="Arial"/>
              </a:rPr>
              <a:t>cấp </a:t>
            </a:r>
            <a:r>
              <a:rPr sz="2400" spc="-5" dirty="0">
                <a:solidFill>
                  <a:srgbClr val="003185"/>
                </a:solidFill>
                <a:latin typeface="Arial"/>
                <a:cs typeface="Arial"/>
              </a:rPr>
              <a:t>thông </a:t>
            </a:r>
            <a:r>
              <a:rPr sz="2400" dirty="0">
                <a:solidFill>
                  <a:srgbClr val="003185"/>
                </a:solidFill>
                <a:latin typeface="Arial"/>
                <a:cs typeface="Arial"/>
              </a:rPr>
              <a:t>tin tới </a:t>
            </a:r>
            <a:r>
              <a:rPr sz="2400" spc="-5" dirty="0">
                <a:solidFill>
                  <a:srgbClr val="003185"/>
                </a:solidFill>
                <a:latin typeface="Arial"/>
                <a:cs typeface="Arial"/>
              </a:rPr>
              <a:t>người</a:t>
            </a:r>
            <a:r>
              <a:rPr sz="2400" spc="10" dirty="0">
                <a:solidFill>
                  <a:srgbClr val="003185"/>
                </a:solidFill>
                <a:latin typeface="Arial"/>
                <a:cs typeface="Arial"/>
              </a:rPr>
              <a:t> </a:t>
            </a:r>
            <a:r>
              <a:rPr sz="2400" spc="-5" dirty="0">
                <a:solidFill>
                  <a:srgbClr val="003185"/>
                </a:solidFill>
                <a:latin typeface="Arial"/>
                <a:cs typeface="Arial"/>
              </a:rPr>
              <a:t>dùng</a:t>
            </a:r>
            <a:endParaRPr sz="2400" dirty="0">
              <a:latin typeface="Arial"/>
              <a:cs typeface="Arial"/>
            </a:endParaRPr>
          </a:p>
          <a:p>
            <a:pPr marL="756285" marR="260350" indent="-287020">
              <a:lnSpc>
                <a:spcPct val="100000"/>
              </a:lnSpc>
              <a:spcBef>
                <a:spcPts val="580"/>
              </a:spcBef>
            </a:pPr>
            <a:r>
              <a:rPr lang="en-US" sz="2400" dirty="0" smtClean="0">
                <a:solidFill>
                  <a:srgbClr val="003185"/>
                </a:solidFill>
                <a:latin typeface="Arial"/>
                <a:cs typeface="Arial"/>
              </a:rPr>
              <a:t>- </a:t>
            </a:r>
            <a:r>
              <a:rPr sz="2400" dirty="0" smtClean="0">
                <a:solidFill>
                  <a:srgbClr val="003185"/>
                </a:solidFill>
                <a:latin typeface="Arial"/>
                <a:cs typeface="Arial"/>
              </a:rPr>
              <a:t>MIS </a:t>
            </a:r>
            <a:r>
              <a:rPr sz="2400" dirty="0">
                <a:solidFill>
                  <a:srgbClr val="003185"/>
                </a:solidFill>
                <a:latin typeface="Arial"/>
                <a:cs typeface="Arial"/>
              </a:rPr>
              <a:t>cũng </a:t>
            </a:r>
            <a:r>
              <a:rPr sz="2400" spc="-5" dirty="0">
                <a:solidFill>
                  <a:srgbClr val="003185"/>
                </a:solidFill>
                <a:latin typeface="Arial"/>
                <a:cs typeface="Arial"/>
              </a:rPr>
              <a:t>được định </a:t>
            </a:r>
            <a:r>
              <a:rPr sz="2400" spc="-10" dirty="0">
                <a:solidFill>
                  <a:srgbClr val="003185"/>
                </a:solidFill>
                <a:latin typeface="Arial"/>
                <a:cs typeface="Arial"/>
              </a:rPr>
              <a:t>nghĩa </a:t>
            </a:r>
            <a:r>
              <a:rPr sz="2400" spc="-5" dirty="0">
                <a:solidFill>
                  <a:srgbClr val="003185"/>
                </a:solidFill>
                <a:latin typeface="Arial"/>
                <a:cs typeface="Arial"/>
              </a:rPr>
              <a:t>là HTTT </a:t>
            </a:r>
            <a:r>
              <a:rPr sz="2400" dirty="0">
                <a:solidFill>
                  <a:srgbClr val="003185"/>
                </a:solidFill>
                <a:latin typeface="Arial"/>
                <a:cs typeface="Arial"/>
              </a:rPr>
              <a:t>dựa trên máy  tính</a:t>
            </a:r>
            <a:endParaRPr sz="2400" dirty="0">
              <a:latin typeface="Arial"/>
              <a:cs typeface="Arial"/>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12700">
              <a:lnSpc>
                <a:spcPts val="1650"/>
              </a:lnSpc>
            </a:pPr>
            <a:r>
              <a:rPr dirty="0"/>
              <a:t>1-</a:t>
            </a:r>
            <a:fld id="{81D60167-4931-47E6-BA6A-407CBD079E47}" type="slidenum">
              <a:rPr dirty="0"/>
              <a:t>33</a:t>
            </a:fld>
            <a:endParaRPr dirty="0"/>
          </a:p>
        </p:txBody>
      </p:sp>
      <p:sp>
        <p:nvSpPr>
          <p:cNvPr id="8" name="Rectangle 7"/>
          <p:cNvSpPr/>
          <p:nvPr/>
        </p:nvSpPr>
        <p:spPr>
          <a:xfrm>
            <a:off x="685800" y="405825"/>
            <a:ext cx="8171329" cy="584775"/>
          </a:xfrm>
          <a:prstGeom prst="rect">
            <a:avLst/>
          </a:prstGeom>
        </p:spPr>
        <p:txBody>
          <a:bodyPr wrap="square">
            <a:spAutoFit/>
          </a:bodyPr>
          <a:lstStyle/>
          <a:p>
            <a:pPr marR="263913" algn="ct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Một</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số</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khái</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niệm</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khác</a:t>
            </a:r>
            <a:endParaRPr lang="vi-VN" sz="3200" dirty="0">
              <a:latin typeface="Arial"/>
              <a:cs typeface="Arial"/>
            </a:endParaRPr>
          </a:p>
        </p:txBody>
      </p:sp>
    </p:spTree>
    <p:extLst>
      <p:ext uri="{BB962C8B-B14F-4D97-AF65-F5344CB8AC3E}">
        <p14:creationId xmlns:p14="http://schemas.microsoft.com/office/powerpoint/2010/main" val="872728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8313" y="2743200"/>
            <a:ext cx="7543800" cy="1600200"/>
          </a:xfrm>
          <a:prstGeom prst="rect">
            <a:avLst/>
          </a:prstGeom>
          <a:ln w="9525">
            <a:solidFill>
              <a:srgbClr val="003CAB"/>
            </a:solidFill>
          </a:ln>
        </p:spPr>
        <p:txBody>
          <a:bodyPr vert="horz" wrap="square" lIns="0" tIns="154940" rIns="0" bIns="0" rtlCol="0">
            <a:spAutoFit/>
          </a:bodyPr>
          <a:lstStyle/>
          <a:p>
            <a:pPr marL="1877060" marR="1116965" indent="-751840">
              <a:lnSpc>
                <a:spcPct val="120000"/>
              </a:lnSpc>
              <a:spcBef>
                <a:spcPts val="1220"/>
              </a:spcBef>
            </a:pPr>
            <a:r>
              <a:rPr sz="3200" dirty="0">
                <a:solidFill>
                  <a:srgbClr val="000105"/>
                </a:solidFill>
                <a:latin typeface="Arial"/>
                <a:cs typeface="Arial"/>
              </a:rPr>
              <a:t>Tương </a:t>
            </a:r>
            <a:r>
              <a:rPr sz="3200" spc="-5" dirty="0">
                <a:solidFill>
                  <a:srgbClr val="000105"/>
                </a:solidFill>
                <a:latin typeface="Arial"/>
                <a:cs typeface="Arial"/>
              </a:rPr>
              <a:t>tác </a:t>
            </a:r>
            <a:r>
              <a:rPr sz="3200" dirty="0">
                <a:solidFill>
                  <a:srgbClr val="000105"/>
                </a:solidFill>
                <a:latin typeface="Arial"/>
                <a:cs typeface="Arial"/>
              </a:rPr>
              <a:t>với </a:t>
            </a:r>
            <a:r>
              <a:rPr sz="3200" spc="-5" dirty="0">
                <a:solidFill>
                  <a:srgbClr val="000105"/>
                </a:solidFill>
                <a:latin typeface="Arial"/>
                <a:cs typeface="Arial"/>
              </a:rPr>
              <a:t>nhau để tạo</a:t>
            </a:r>
            <a:r>
              <a:rPr sz="3200" spc="-120" dirty="0">
                <a:solidFill>
                  <a:srgbClr val="000105"/>
                </a:solidFill>
                <a:latin typeface="Arial"/>
                <a:cs typeface="Arial"/>
              </a:rPr>
              <a:t> </a:t>
            </a:r>
            <a:r>
              <a:rPr sz="3200" dirty="0">
                <a:solidFill>
                  <a:srgbClr val="000105"/>
                </a:solidFill>
                <a:latin typeface="Arial"/>
                <a:cs typeface="Arial"/>
              </a:rPr>
              <a:t>ra  các </a:t>
            </a:r>
            <a:r>
              <a:rPr sz="3200" spc="-5" dirty="0">
                <a:solidFill>
                  <a:srgbClr val="000105"/>
                </a:solidFill>
                <a:latin typeface="Arial"/>
                <a:cs typeface="Arial"/>
              </a:rPr>
              <a:t>thông </a:t>
            </a:r>
            <a:r>
              <a:rPr sz="3200" dirty="0">
                <a:solidFill>
                  <a:srgbClr val="000105"/>
                </a:solidFill>
                <a:latin typeface="Arial"/>
                <a:cs typeface="Arial"/>
              </a:rPr>
              <a:t>tin </a:t>
            </a:r>
            <a:r>
              <a:rPr sz="3200" spc="-5" dirty="0">
                <a:solidFill>
                  <a:srgbClr val="000105"/>
                </a:solidFill>
                <a:latin typeface="Arial"/>
                <a:cs typeface="Arial"/>
              </a:rPr>
              <a:t>hữu</a:t>
            </a:r>
            <a:r>
              <a:rPr sz="3200" spc="-90" dirty="0">
                <a:solidFill>
                  <a:srgbClr val="000105"/>
                </a:solidFill>
                <a:latin typeface="Arial"/>
                <a:cs typeface="Arial"/>
              </a:rPr>
              <a:t> </a:t>
            </a:r>
            <a:r>
              <a:rPr sz="3200" dirty="0">
                <a:solidFill>
                  <a:srgbClr val="000105"/>
                </a:solidFill>
                <a:latin typeface="Arial"/>
                <a:cs typeface="Arial"/>
              </a:rPr>
              <a:t>ích</a:t>
            </a:r>
            <a:endParaRPr sz="3200">
              <a:latin typeface="Arial"/>
              <a:cs typeface="Arial"/>
            </a:endParaRPr>
          </a:p>
        </p:txBody>
      </p:sp>
      <p:sp>
        <p:nvSpPr>
          <p:cNvPr id="4" name="object 4"/>
          <p:cNvSpPr txBox="1"/>
          <p:nvPr/>
        </p:nvSpPr>
        <p:spPr>
          <a:xfrm>
            <a:off x="533400" y="16383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spc="-5" dirty="0">
                <a:solidFill>
                  <a:srgbClr val="003185"/>
                </a:solidFill>
                <a:latin typeface="Arial"/>
                <a:cs typeface="Arial"/>
              </a:rPr>
              <a:t>Các thành phần </a:t>
            </a:r>
            <a:r>
              <a:rPr sz="3200" dirty="0">
                <a:solidFill>
                  <a:srgbClr val="003185"/>
                </a:solidFill>
                <a:latin typeface="Arial"/>
                <a:cs typeface="Arial"/>
              </a:rPr>
              <a:t>của </a:t>
            </a:r>
            <a:r>
              <a:rPr sz="3200" u="heavy" spc="-5" dirty="0">
                <a:solidFill>
                  <a:srgbClr val="005F2B"/>
                </a:solidFill>
                <a:uFill>
                  <a:solidFill>
                    <a:srgbClr val="005F2B"/>
                  </a:solidFill>
                </a:uFill>
                <a:latin typeface="Arial"/>
                <a:cs typeface="Arial"/>
                <a:hlinkClick r:id="rId2"/>
              </a:rPr>
              <a:t>Information</a:t>
            </a:r>
            <a:r>
              <a:rPr sz="3200" u="heavy" spc="-70" dirty="0">
                <a:solidFill>
                  <a:srgbClr val="005F2B"/>
                </a:solidFill>
                <a:uFill>
                  <a:solidFill>
                    <a:srgbClr val="005F2B"/>
                  </a:solidFill>
                </a:uFill>
                <a:latin typeface="Arial"/>
                <a:cs typeface="Arial"/>
                <a:hlinkClick r:id="rId2"/>
              </a:rPr>
              <a:t> </a:t>
            </a:r>
            <a:r>
              <a:rPr sz="3200" u="heavy" spc="-5" dirty="0">
                <a:solidFill>
                  <a:srgbClr val="005F2B"/>
                </a:solidFill>
                <a:uFill>
                  <a:solidFill>
                    <a:srgbClr val="005F2B"/>
                  </a:solidFill>
                </a:uFill>
                <a:latin typeface="Arial"/>
                <a:cs typeface="Arial"/>
                <a:hlinkClick r:id="rId2"/>
              </a:rPr>
              <a:t>System</a:t>
            </a:r>
            <a:r>
              <a:rPr sz="3200" spc="-5" dirty="0">
                <a:solidFill>
                  <a:srgbClr val="003185"/>
                </a:solidFill>
                <a:latin typeface="Arial"/>
                <a:cs typeface="Arial"/>
              </a:rPr>
              <a:t>?</a:t>
            </a:r>
            <a:endParaRPr sz="3200">
              <a:latin typeface="Arial"/>
              <a:cs typeface="Arial"/>
            </a:endParaRPr>
          </a:p>
        </p:txBody>
      </p:sp>
      <p:sp>
        <p:nvSpPr>
          <p:cNvPr id="5" name="object 5"/>
          <p:cNvSpPr/>
          <p:nvPr/>
        </p:nvSpPr>
        <p:spPr>
          <a:xfrm>
            <a:off x="533400" y="4419600"/>
            <a:ext cx="7707249" cy="12192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12700">
              <a:lnSpc>
                <a:spcPts val="1650"/>
              </a:lnSpc>
            </a:pPr>
            <a:r>
              <a:rPr dirty="0"/>
              <a:t>1-</a:t>
            </a:r>
            <a:fld id="{81D60167-4931-47E6-BA6A-407CBD079E47}" type="slidenum">
              <a:rPr dirty="0"/>
              <a:t>34</a:t>
            </a:fld>
            <a:endParaRPr dirty="0"/>
          </a:p>
        </p:txBody>
      </p:sp>
      <p:sp>
        <p:nvSpPr>
          <p:cNvPr id="8" name="Rectangle 7"/>
          <p:cNvSpPr/>
          <p:nvPr/>
        </p:nvSpPr>
        <p:spPr>
          <a:xfrm>
            <a:off x="381000" y="457200"/>
            <a:ext cx="8610600" cy="584775"/>
          </a:xfrm>
          <a:prstGeom prst="rect">
            <a:avLst/>
          </a:prstGeom>
        </p:spPr>
        <p:txBody>
          <a:bodyPr wrap="square">
            <a:spAutoFit/>
          </a:bodyPr>
          <a:lstStyle/>
          <a:p>
            <a:pPr marR="263913" algn="ctr"/>
            <a:r>
              <a:rPr lang="en-US" sz="3200" spc="4" dirty="0" smtClean="0">
                <a:solidFill>
                  <a:srgbClr val="003286"/>
                </a:solidFill>
                <a:latin typeface="Arial"/>
                <a:cs typeface="Arial"/>
              </a:rPr>
              <a:t>3. </a:t>
            </a:r>
            <a:r>
              <a:rPr lang="en-US" sz="3200" spc="4" dirty="0" err="1" smtClean="0">
                <a:solidFill>
                  <a:srgbClr val="003286"/>
                </a:solidFill>
                <a:latin typeface="Arial"/>
                <a:cs typeface="Arial"/>
              </a:rPr>
              <a:t>Sử</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dụng</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mô</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hình</a:t>
            </a:r>
            <a:r>
              <a:rPr lang="en-US" sz="3200" spc="4" dirty="0" smtClean="0">
                <a:solidFill>
                  <a:srgbClr val="003286"/>
                </a:solidFill>
                <a:latin typeface="Arial"/>
                <a:cs typeface="Arial"/>
              </a:rPr>
              <a:t> 5 </a:t>
            </a:r>
            <a:r>
              <a:rPr lang="en-US" sz="3200" spc="4" dirty="0" err="1" smtClean="0">
                <a:solidFill>
                  <a:srgbClr val="003286"/>
                </a:solidFill>
                <a:latin typeface="Arial"/>
                <a:cs typeface="Arial"/>
              </a:rPr>
              <a:t>thành</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phần</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của</a:t>
            </a:r>
            <a:r>
              <a:rPr lang="en-US" sz="3200" spc="4" dirty="0" smtClean="0">
                <a:solidFill>
                  <a:srgbClr val="003286"/>
                </a:solidFill>
                <a:latin typeface="Arial"/>
                <a:cs typeface="Arial"/>
              </a:rPr>
              <a:t> HTTT</a:t>
            </a:r>
            <a:endParaRPr lang="vi-VN" sz="3200" dirty="0">
              <a:latin typeface="Arial"/>
              <a:cs typeface="Arial"/>
            </a:endParaRPr>
          </a:p>
        </p:txBody>
      </p:sp>
    </p:spTree>
    <p:extLst>
      <p:ext uri="{BB962C8B-B14F-4D97-AF65-F5344CB8AC3E}">
        <p14:creationId xmlns:p14="http://schemas.microsoft.com/office/powerpoint/2010/main" val="1477100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49701" y="1735201"/>
            <a:ext cx="5097780" cy="1192530"/>
            <a:chOff x="3449701" y="1735201"/>
            <a:chExt cx="5097780" cy="1192530"/>
          </a:xfrm>
        </p:grpSpPr>
        <p:sp>
          <p:nvSpPr>
            <p:cNvPr id="3" name="object 3"/>
            <p:cNvSpPr/>
            <p:nvPr/>
          </p:nvSpPr>
          <p:spPr>
            <a:xfrm>
              <a:off x="3462401" y="1747901"/>
              <a:ext cx="5071999" cy="116674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62401" y="1747901"/>
              <a:ext cx="5072380" cy="1167130"/>
            </a:xfrm>
            <a:custGeom>
              <a:avLst/>
              <a:gdLst/>
              <a:ahLst/>
              <a:cxnLst/>
              <a:rect l="l" t="t" r="r" b="b"/>
              <a:pathLst>
                <a:path w="5072380" h="1167130">
                  <a:moveTo>
                    <a:pt x="5071999" y="194437"/>
                  </a:moveTo>
                  <a:lnTo>
                    <a:pt x="5071999" y="972312"/>
                  </a:lnTo>
                  <a:lnTo>
                    <a:pt x="5066860" y="1016872"/>
                  </a:lnTo>
                  <a:lnTo>
                    <a:pt x="5052224" y="1057790"/>
                  </a:lnTo>
                  <a:lnTo>
                    <a:pt x="5029261" y="1093893"/>
                  </a:lnTo>
                  <a:lnTo>
                    <a:pt x="4999143" y="1124011"/>
                  </a:lnTo>
                  <a:lnTo>
                    <a:pt x="4963040" y="1146974"/>
                  </a:lnTo>
                  <a:lnTo>
                    <a:pt x="4922122" y="1161610"/>
                  </a:lnTo>
                  <a:lnTo>
                    <a:pt x="4877562" y="1166749"/>
                  </a:lnTo>
                  <a:lnTo>
                    <a:pt x="0" y="1166749"/>
                  </a:lnTo>
                  <a:lnTo>
                    <a:pt x="0" y="0"/>
                  </a:lnTo>
                  <a:lnTo>
                    <a:pt x="4877562" y="0"/>
                  </a:lnTo>
                  <a:lnTo>
                    <a:pt x="4922122" y="5132"/>
                  </a:lnTo>
                  <a:lnTo>
                    <a:pt x="4963040" y="19752"/>
                  </a:lnTo>
                  <a:lnTo>
                    <a:pt x="4999143" y="42697"/>
                  </a:lnTo>
                  <a:lnTo>
                    <a:pt x="5029261" y="72802"/>
                  </a:lnTo>
                  <a:lnTo>
                    <a:pt x="5052224" y="108903"/>
                  </a:lnTo>
                  <a:lnTo>
                    <a:pt x="5066860" y="149836"/>
                  </a:lnTo>
                  <a:lnTo>
                    <a:pt x="5071999" y="194437"/>
                  </a:lnTo>
                  <a:close/>
                </a:path>
              </a:pathLst>
            </a:custGeom>
            <a:ln w="25400">
              <a:solidFill>
                <a:srgbClr val="003CAB"/>
              </a:solidFill>
            </a:ln>
          </p:spPr>
          <p:txBody>
            <a:bodyPr wrap="square" lIns="0" tIns="0" rIns="0" bIns="0" rtlCol="0"/>
            <a:lstStyle/>
            <a:p>
              <a:endParaRPr/>
            </a:p>
          </p:txBody>
        </p:sp>
      </p:grpSp>
      <p:sp>
        <p:nvSpPr>
          <p:cNvPr id="5" name="object 5"/>
          <p:cNvSpPr txBox="1"/>
          <p:nvPr/>
        </p:nvSpPr>
        <p:spPr>
          <a:xfrm>
            <a:off x="3541903" y="2006600"/>
            <a:ext cx="4857115" cy="605155"/>
          </a:xfrm>
          <a:prstGeom prst="rect">
            <a:avLst/>
          </a:prstGeom>
        </p:spPr>
        <p:txBody>
          <a:bodyPr vert="horz" wrap="square" lIns="0" tIns="47625" rIns="0" bIns="0" rtlCol="0">
            <a:spAutoFit/>
          </a:bodyPr>
          <a:lstStyle/>
          <a:p>
            <a:pPr marL="241300" marR="5080" indent="-228600">
              <a:lnSpc>
                <a:spcPts val="2160"/>
              </a:lnSpc>
              <a:spcBef>
                <a:spcPts val="375"/>
              </a:spcBef>
              <a:buChar char="•"/>
              <a:tabLst>
                <a:tab pos="240665" algn="l"/>
                <a:tab pos="241300" algn="l"/>
              </a:tabLst>
            </a:pPr>
            <a:r>
              <a:rPr sz="2000" dirty="0">
                <a:solidFill>
                  <a:srgbClr val="000308"/>
                </a:solidFill>
                <a:latin typeface="Arial"/>
                <a:cs typeface="Arial"/>
              </a:rPr>
              <a:t>Suy nghĩ của bạn </a:t>
            </a:r>
            <a:r>
              <a:rPr sz="2000" spc="-5" dirty="0">
                <a:solidFill>
                  <a:srgbClr val="000308"/>
                </a:solidFill>
                <a:latin typeface="Arial"/>
                <a:cs typeface="Arial"/>
              </a:rPr>
              <a:t>đóng </a:t>
            </a:r>
            <a:r>
              <a:rPr sz="2000" spc="-10" dirty="0">
                <a:solidFill>
                  <a:srgbClr val="000308"/>
                </a:solidFill>
                <a:latin typeface="Arial"/>
                <a:cs typeface="Arial"/>
              </a:rPr>
              <a:t>vai </a:t>
            </a:r>
            <a:r>
              <a:rPr sz="2000" dirty="0">
                <a:solidFill>
                  <a:srgbClr val="000308"/>
                </a:solidFill>
                <a:latin typeface="Arial"/>
                <a:cs typeface="Arial"/>
              </a:rPr>
              <a:t>trò </a:t>
            </a:r>
            <a:r>
              <a:rPr sz="2000" spc="-5" dirty="0">
                <a:solidFill>
                  <a:srgbClr val="000308"/>
                </a:solidFill>
                <a:latin typeface="Arial"/>
                <a:cs typeface="Arial"/>
              </a:rPr>
              <a:t>lớn trong  </a:t>
            </a:r>
            <a:r>
              <a:rPr sz="2000" dirty="0">
                <a:solidFill>
                  <a:srgbClr val="000308"/>
                </a:solidFill>
                <a:latin typeface="Arial"/>
                <a:cs typeface="Arial"/>
              </a:rPr>
              <a:t>giá trị của hệ thống thông</a:t>
            </a:r>
            <a:r>
              <a:rPr sz="2000" spc="-114" dirty="0">
                <a:solidFill>
                  <a:srgbClr val="000308"/>
                </a:solidFill>
                <a:latin typeface="Arial"/>
                <a:cs typeface="Arial"/>
              </a:rPr>
              <a:t> </a:t>
            </a:r>
            <a:r>
              <a:rPr sz="2000" dirty="0">
                <a:solidFill>
                  <a:srgbClr val="000308"/>
                </a:solidFill>
                <a:latin typeface="Arial"/>
                <a:cs typeface="Arial"/>
              </a:rPr>
              <a:t>tin</a:t>
            </a:r>
            <a:r>
              <a:rPr sz="2000" dirty="0">
                <a:solidFill>
                  <a:srgbClr val="00091E"/>
                </a:solidFill>
                <a:latin typeface="Arial"/>
                <a:cs typeface="Arial"/>
              </a:rPr>
              <a:t>.</a:t>
            </a:r>
            <a:endParaRPr sz="2000">
              <a:latin typeface="Arial"/>
              <a:cs typeface="Arial"/>
            </a:endParaRPr>
          </a:p>
        </p:txBody>
      </p:sp>
      <p:grpSp>
        <p:nvGrpSpPr>
          <p:cNvPr id="6" name="object 6"/>
          <p:cNvGrpSpPr/>
          <p:nvPr/>
        </p:nvGrpSpPr>
        <p:grpSpPr>
          <a:xfrm>
            <a:off x="596900" y="1589150"/>
            <a:ext cx="2878455" cy="1483995"/>
            <a:chOff x="596900" y="1589150"/>
            <a:chExt cx="2878455" cy="1483995"/>
          </a:xfrm>
        </p:grpSpPr>
        <p:sp>
          <p:nvSpPr>
            <p:cNvPr id="7" name="object 7"/>
            <p:cNvSpPr/>
            <p:nvPr/>
          </p:nvSpPr>
          <p:spPr>
            <a:xfrm>
              <a:off x="609600" y="1601850"/>
              <a:ext cx="2853055" cy="1458595"/>
            </a:xfrm>
            <a:custGeom>
              <a:avLst/>
              <a:gdLst/>
              <a:ahLst/>
              <a:cxnLst/>
              <a:rect l="l" t="t" r="r" b="b"/>
              <a:pathLst>
                <a:path w="2853054" h="1458595">
                  <a:moveTo>
                    <a:pt x="2609850" y="0"/>
                  </a:moveTo>
                  <a:lnTo>
                    <a:pt x="243103" y="0"/>
                  </a:lnTo>
                  <a:lnTo>
                    <a:pt x="194108" y="4938"/>
                  </a:lnTo>
                  <a:lnTo>
                    <a:pt x="148475" y="19103"/>
                  </a:lnTo>
                  <a:lnTo>
                    <a:pt x="107181" y="41516"/>
                  </a:lnTo>
                  <a:lnTo>
                    <a:pt x="71202" y="71199"/>
                  </a:lnTo>
                  <a:lnTo>
                    <a:pt x="41517" y="107174"/>
                  </a:lnTo>
                  <a:lnTo>
                    <a:pt x="19103" y="148464"/>
                  </a:lnTo>
                  <a:lnTo>
                    <a:pt x="4938" y="194091"/>
                  </a:lnTo>
                  <a:lnTo>
                    <a:pt x="0" y="243077"/>
                  </a:lnTo>
                  <a:lnTo>
                    <a:pt x="0" y="1215389"/>
                  </a:lnTo>
                  <a:lnTo>
                    <a:pt x="4938" y="1264376"/>
                  </a:lnTo>
                  <a:lnTo>
                    <a:pt x="19103" y="1310003"/>
                  </a:lnTo>
                  <a:lnTo>
                    <a:pt x="41517" y="1351293"/>
                  </a:lnTo>
                  <a:lnTo>
                    <a:pt x="71202" y="1387268"/>
                  </a:lnTo>
                  <a:lnTo>
                    <a:pt x="107181" y="1416951"/>
                  </a:lnTo>
                  <a:lnTo>
                    <a:pt x="148475" y="1439364"/>
                  </a:lnTo>
                  <a:lnTo>
                    <a:pt x="194108" y="1453529"/>
                  </a:lnTo>
                  <a:lnTo>
                    <a:pt x="243103" y="1458468"/>
                  </a:lnTo>
                  <a:lnTo>
                    <a:pt x="2609850" y="1458468"/>
                  </a:lnTo>
                  <a:lnTo>
                    <a:pt x="2658836" y="1453529"/>
                  </a:lnTo>
                  <a:lnTo>
                    <a:pt x="2704463" y="1439364"/>
                  </a:lnTo>
                  <a:lnTo>
                    <a:pt x="2745753" y="1416951"/>
                  </a:lnTo>
                  <a:lnTo>
                    <a:pt x="2781728" y="1387268"/>
                  </a:lnTo>
                  <a:lnTo>
                    <a:pt x="2811411" y="1351293"/>
                  </a:lnTo>
                  <a:lnTo>
                    <a:pt x="2833824" y="1310003"/>
                  </a:lnTo>
                  <a:lnTo>
                    <a:pt x="2847989" y="1264376"/>
                  </a:lnTo>
                  <a:lnTo>
                    <a:pt x="2852928" y="1215389"/>
                  </a:lnTo>
                  <a:lnTo>
                    <a:pt x="2852928" y="243077"/>
                  </a:lnTo>
                  <a:lnTo>
                    <a:pt x="2847989" y="194091"/>
                  </a:lnTo>
                  <a:lnTo>
                    <a:pt x="2833824" y="148464"/>
                  </a:lnTo>
                  <a:lnTo>
                    <a:pt x="2811411" y="107174"/>
                  </a:lnTo>
                  <a:lnTo>
                    <a:pt x="2781728" y="71199"/>
                  </a:lnTo>
                  <a:lnTo>
                    <a:pt x="2745753" y="41516"/>
                  </a:lnTo>
                  <a:lnTo>
                    <a:pt x="2704463" y="19103"/>
                  </a:lnTo>
                  <a:lnTo>
                    <a:pt x="2658836" y="4938"/>
                  </a:lnTo>
                  <a:lnTo>
                    <a:pt x="2609850" y="0"/>
                  </a:lnTo>
                  <a:close/>
                </a:path>
              </a:pathLst>
            </a:custGeom>
            <a:solidFill>
              <a:srgbClr val="003CAB"/>
            </a:solidFill>
          </p:spPr>
          <p:txBody>
            <a:bodyPr wrap="square" lIns="0" tIns="0" rIns="0" bIns="0" rtlCol="0"/>
            <a:lstStyle/>
            <a:p>
              <a:endParaRPr/>
            </a:p>
          </p:txBody>
        </p:sp>
        <p:sp>
          <p:nvSpPr>
            <p:cNvPr id="8" name="object 8"/>
            <p:cNvSpPr/>
            <p:nvPr/>
          </p:nvSpPr>
          <p:spPr>
            <a:xfrm>
              <a:off x="609600" y="1601850"/>
              <a:ext cx="2853055" cy="1458595"/>
            </a:xfrm>
            <a:custGeom>
              <a:avLst/>
              <a:gdLst/>
              <a:ahLst/>
              <a:cxnLst/>
              <a:rect l="l" t="t" r="r" b="b"/>
              <a:pathLst>
                <a:path w="2853054" h="1458595">
                  <a:moveTo>
                    <a:pt x="0" y="243077"/>
                  </a:moveTo>
                  <a:lnTo>
                    <a:pt x="4938" y="194091"/>
                  </a:lnTo>
                  <a:lnTo>
                    <a:pt x="19103" y="148464"/>
                  </a:lnTo>
                  <a:lnTo>
                    <a:pt x="41517" y="107174"/>
                  </a:lnTo>
                  <a:lnTo>
                    <a:pt x="71202" y="71199"/>
                  </a:lnTo>
                  <a:lnTo>
                    <a:pt x="107181" y="41516"/>
                  </a:lnTo>
                  <a:lnTo>
                    <a:pt x="148475" y="19103"/>
                  </a:lnTo>
                  <a:lnTo>
                    <a:pt x="194108" y="4938"/>
                  </a:lnTo>
                  <a:lnTo>
                    <a:pt x="243103" y="0"/>
                  </a:lnTo>
                  <a:lnTo>
                    <a:pt x="2609850" y="0"/>
                  </a:lnTo>
                  <a:lnTo>
                    <a:pt x="2658836" y="4938"/>
                  </a:lnTo>
                  <a:lnTo>
                    <a:pt x="2704463" y="19103"/>
                  </a:lnTo>
                  <a:lnTo>
                    <a:pt x="2745753" y="41516"/>
                  </a:lnTo>
                  <a:lnTo>
                    <a:pt x="2781728" y="71199"/>
                  </a:lnTo>
                  <a:lnTo>
                    <a:pt x="2811411" y="107174"/>
                  </a:lnTo>
                  <a:lnTo>
                    <a:pt x="2833824" y="148464"/>
                  </a:lnTo>
                  <a:lnTo>
                    <a:pt x="2847989" y="194091"/>
                  </a:lnTo>
                  <a:lnTo>
                    <a:pt x="2852928" y="243077"/>
                  </a:lnTo>
                  <a:lnTo>
                    <a:pt x="2852928" y="1215389"/>
                  </a:lnTo>
                  <a:lnTo>
                    <a:pt x="2847989" y="1264376"/>
                  </a:lnTo>
                  <a:lnTo>
                    <a:pt x="2833824" y="1310003"/>
                  </a:lnTo>
                  <a:lnTo>
                    <a:pt x="2811411" y="1351293"/>
                  </a:lnTo>
                  <a:lnTo>
                    <a:pt x="2781728" y="1387268"/>
                  </a:lnTo>
                  <a:lnTo>
                    <a:pt x="2745753" y="1416951"/>
                  </a:lnTo>
                  <a:lnTo>
                    <a:pt x="2704463" y="1439364"/>
                  </a:lnTo>
                  <a:lnTo>
                    <a:pt x="2658836" y="1453529"/>
                  </a:lnTo>
                  <a:lnTo>
                    <a:pt x="2609850" y="1458468"/>
                  </a:lnTo>
                  <a:lnTo>
                    <a:pt x="243103" y="1458468"/>
                  </a:lnTo>
                  <a:lnTo>
                    <a:pt x="194108" y="1453529"/>
                  </a:lnTo>
                  <a:lnTo>
                    <a:pt x="148475" y="1439364"/>
                  </a:lnTo>
                  <a:lnTo>
                    <a:pt x="107181" y="1416951"/>
                  </a:lnTo>
                  <a:lnTo>
                    <a:pt x="71202" y="1387268"/>
                  </a:lnTo>
                  <a:lnTo>
                    <a:pt x="41517" y="1351293"/>
                  </a:lnTo>
                  <a:lnTo>
                    <a:pt x="19103" y="1310003"/>
                  </a:lnTo>
                  <a:lnTo>
                    <a:pt x="4938" y="1264376"/>
                  </a:lnTo>
                  <a:lnTo>
                    <a:pt x="0" y="1215389"/>
                  </a:lnTo>
                  <a:lnTo>
                    <a:pt x="0" y="243077"/>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740765" y="1668271"/>
            <a:ext cx="2591435" cy="1287780"/>
          </a:xfrm>
          <a:prstGeom prst="rect">
            <a:avLst/>
          </a:prstGeom>
        </p:spPr>
        <p:txBody>
          <a:bodyPr vert="horz" wrap="square" lIns="0" tIns="40005" rIns="0" bIns="0" rtlCol="0">
            <a:spAutoFit/>
          </a:bodyPr>
          <a:lstStyle/>
          <a:p>
            <a:pPr marL="12700" marR="5080" algn="just">
              <a:lnSpc>
                <a:spcPct val="90000"/>
              </a:lnSpc>
              <a:spcBef>
                <a:spcPts val="315"/>
              </a:spcBef>
            </a:pPr>
            <a:r>
              <a:rPr sz="1800" spc="-5" dirty="0" err="1" smtClean="0">
                <a:solidFill>
                  <a:srgbClr val="FFFFFF"/>
                </a:solidFill>
                <a:latin typeface="Arial"/>
                <a:cs typeface="Arial"/>
              </a:rPr>
              <a:t>Bạn</a:t>
            </a:r>
            <a:r>
              <a:rPr sz="1800" spc="-5" dirty="0" smtClean="0">
                <a:solidFill>
                  <a:srgbClr val="FFFFFF"/>
                </a:solidFill>
                <a:latin typeface="Arial"/>
                <a:cs typeface="Arial"/>
              </a:rPr>
              <a:t> </a:t>
            </a:r>
            <a:r>
              <a:rPr sz="1800" spc="-5" dirty="0">
                <a:solidFill>
                  <a:srgbClr val="FFFFFF"/>
                </a:solidFill>
                <a:latin typeface="Arial"/>
                <a:cs typeface="Arial"/>
              </a:rPr>
              <a:t>là </a:t>
            </a:r>
            <a:r>
              <a:rPr sz="1800" dirty="0">
                <a:solidFill>
                  <a:srgbClr val="FFFFFF"/>
                </a:solidFill>
                <a:latin typeface="Arial"/>
                <a:cs typeface="Arial"/>
              </a:rPr>
              <a:t>một </a:t>
            </a:r>
            <a:r>
              <a:rPr sz="1800" spc="-10" dirty="0">
                <a:solidFill>
                  <a:srgbClr val="FFFFFF"/>
                </a:solidFill>
                <a:latin typeface="Arial"/>
                <a:cs typeface="Arial"/>
              </a:rPr>
              <a:t>phần </a:t>
            </a:r>
            <a:r>
              <a:rPr sz="1800" dirty="0">
                <a:solidFill>
                  <a:srgbClr val="FFFFFF"/>
                </a:solidFill>
                <a:latin typeface="Arial"/>
                <a:cs typeface="Arial"/>
              </a:rPr>
              <a:t>của các  </a:t>
            </a:r>
            <a:r>
              <a:rPr sz="1800" spc="-5" dirty="0">
                <a:solidFill>
                  <a:srgbClr val="FFFFFF"/>
                </a:solidFill>
                <a:latin typeface="Arial"/>
                <a:cs typeface="Arial"/>
              </a:rPr>
              <a:t>hệ thống thông tin mà  </a:t>
            </a:r>
            <a:r>
              <a:rPr sz="1800" spc="-10" dirty="0">
                <a:solidFill>
                  <a:srgbClr val="FFFFFF"/>
                </a:solidFill>
                <a:latin typeface="Arial"/>
                <a:cs typeface="Arial"/>
              </a:rPr>
              <a:t>bạn </a:t>
            </a:r>
            <a:r>
              <a:rPr sz="1800" dirty="0">
                <a:solidFill>
                  <a:srgbClr val="FFFFFF"/>
                </a:solidFill>
                <a:latin typeface="Arial"/>
                <a:cs typeface="Arial"/>
              </a:rPr>
              <a:t>sử </a:t>
            </a:r>
            <a:r>
              <a:rPr sz="1800" spc="-5" dirty="0">
                <a:solidFill>
                  <a:srgbClr val="FFFFFF"/>
                </a:solidFill>
                <a:latin typeface="Arial"/>
                <a:cs typeface="Arial"/>
              </a:rPr>
              <a:t>dụng và cũng </a:t>
            </a:r>
            <a:r>
              <a:rPr sz="1800" spc="-10" dirty="0">
                <a:solidFill>
                  <a:srgbClr val="FFFFFF"/>
                </a:solidFill>
                <a:latin typeface="Arial"/>
                <a:cs typeface="Arial"/>
              </a:rPr>
              <a:t>là  </a:t>
            </a:r>
            <a:r>
              <a:rPr sz="1800" spc="-5" dirty="0">
                <a:solidFill>
                  <a:srgbClr val="FFFFFF"/>
                </a:solidFill>
                <a:latin typeface="Arial"/>
                <a:cs typeface="Arial"/>
              </a:rPr>
              <a:t>thành phần quan </a:t>
            </a:r>
            <a:r>
              <a:rPr sz="1800" dirty="0">
                <a:solidFill>
                  <a:srgbClr val="FFFFFF"/>
                </a:solidFill>
                <a:latin typeface="Arial"/>
                <a:cs typeface="Arial"/>
              </a:rPr>
              <a:t>trọng  </a:t>
            </a:r>
            <a:r>
              <a:rPr sz="1800" spc="-10" dirty="0">
                <a:solidFill>
                  <a:srgbClr val="FFFFFF"/>
                </a:solidFill>
                <a:latin typeface="Arial"/>
                <a:cs typeface="Arial"/>
              </a:rPr>
              <a:t>nhất</a:t>
            </a:r>
            <a:endParaRPr sz="1800" dirty="0">
              <a:latin typeface="Arial"/>
              <a:cs typeface="Arial"/>
            </a:endParaRPr>
          </a:p>
        </p:txBody>
      </p:sp>
      <p:grpSp>
        <p:nvGrpSpPr>
          <p:cNvPr id="10" name="object 10"/>
          <p:cNvGrpSpPr/>
          <p:nvPr/>
        </p:nvGrpSpPr>
        <p:grpSpPr>
          <a:xfrm>
            <a:off x="3449701" y="3267075"/>
            <a:ext cx="5097780" cy="1192530"/>
            <a:chOff x="3449701" y="3267075"/>
            <a:chExt cx="5097780" cy="1192530"/>
          </a:xfrm>
        </p:grpSpPr>
        <p:sp>
          <p:nvSpPr>
            <p:cNvPr id="11" name="object 11"/>
            <p:cNvSpPr/>
            <p:nvPr/>
          </p:nvSpPr>
          <p:spPr>
            <a:xfrm>
              <a:off x="3462401" y="3279775"/>
              <a:ext cx="5071999" cy="11667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3462401" y="3279775"/>
              <a:ext cx="5072380" cy="1167130"/>
            </a:xfrm>
            <a:custGeom>
              <a:avLst/>
              <a:gdLst/>
              <a:ahLst/>
              <a:cxnLst/>
              <a:rect l="l" t="t" r="r" b="b"/>
              <a:pathLst>
                <a:path w="5072380" h="1167129">
                  <a:moveTo>
                    <a:pt x="5071999" y="194437"/>
                  </a:moveTo>
                  <a:lnTo>
                    <a:pt x="5071999" y="972312"/>
                  </a:lnTo>
                  <a:lnTo>
                    <a:pt x="5066860" y="1016912"/>
                  </a:lnTo>
                  <a:lnTo>
                    <a:pt x="5052224" y="1057845"/>
                  </a:lnTo>
                  <a:lnTo>
                    <a:pt x="5029261" y="1093946"/>
                  </a:lnTo>
                  <a:lnTo>
                    <a:pt x="4999143" y="1124051"/>
                  </a:lnTo>
                  <a:lnTo>
                    <a:pt x="4963040" y="1146996"/>
                  </a:lnTo>
                  <a:lnTo>
                    <a:pt x="4922122" y="1161616"/>
                  </a:lnTo>
                  <a:lnTo>
                    <a:pt x="4877562" y="1166749"/>
                  </a:lnTo>
                  <a:lnTo>
                    <a:pt x="0" y="1166749"/>
                  </a:lnTo>
                  <a:lnTo>
                    <a:pt x="0" y="0"/>
                  </a:lnTo>
                  <a:lnTo>
                    <a:pt x="4877562" y="0"/>
                  </a:lnTo>
                  <a:lnTo>
                    <a:pt x="4922122" y="5138"/>
                  </a:lnTo>
                  <a:lnTo>
                    <a:pt x="4963040" y="19774"/>
                  </a:lnTo>
                  <a:lnTo>
                    <a:pt x="4999143" y="42737"/>
                  </a:lnTo>
                  <a:lnTo>
                    <a:pt x="5029261" y="72855"/>
                  </a:lnTo>
                  <a:lnTo>
                    <a:pt x="5052224" y="108958"/>
                  </a:lnTo>
                  <a:lnTo>
                    <a:pt x="5066860" y="149876"/>
                  </a:lnTo>
                  <a:lnTo>
                    <a:pt x="5071999" y="194437"/>
                  </a:lnTo>
                  <a:close/>
                </a:path>
              </a:pathLst>
            </a:custGeom>
            <a:ln w="25400">
              <a:solidFill>
                <a:srgbClr val="003CAB"/>
              </a:solidFill>
            </a:ln>
          </p:spPr>
          <p:txBody>
            <a:bodyPr wrap="square" lIns="0" tIns="0" rIns="0" bIns="0" rtlCol="0"/>
            <a:lstStyle/>
            <a:p>
              <a:endParaRPr/>
            </a:p>
          </p:txBody>
        </p:sp>
      </p:grpSp>
      <p:sp>
        <p:nvSpPr>
          <p:cNvPr id="13" name="object 13"/>
          <p:cNvSpPr txBox="1"/>
          <p:nvPr/>
        </p:nvSpPr>
        <p:spPr>
          <a:xfrm>
            <a:off x="3541903" y="3538550"/>
            <a:ext cx="4857115" cy="605790"/>
          </a:xfrm>
          <a:prstGeom prst="rect">
            <a:avLst/>
          </a:prstGeom>
        </p:spPr>
        <p:txBody>
          <a:bodyPr vert="horz" wrap="square" lIns="0" tIns="13335" rIns="0" bIns="0" rtlCol="0">
            <a:spAutoFit/>
          </a:bodyPr>
          <a:lstStyle/>
          <a:p>
            <a:pPr marL="241300" indent="-228600">
              <a:lnSpc>
                <a:spcPts val="2280"/>
              </a:lnSpc>
              <a:spcBef>
                <a:spcPts val="105"/>
              </a:spcBef>
              <a:buChar char="•"/>
              <a:tabLst>
                <a:tab pos="240665" algn="l"/>
                <a:tab pos="241300" algn="l"/>
              </a:tabLst>
            </a:pPr>
            <a:r>
              <a:rPr sz="2000" spc="-5" dirty="0">
                <a:solidFill>
                  <a:srgbClr val="000308"/>
                </a:solidFill>
                <a:latin typeface="Arial"/>
                <a:cs typeface="Arial"/>
              </a:rPr>
              <a:t>Bạn</a:t>
            </a:r>
            <a:r>
              <a:rPr sz="2000" spc="325" dirty="0">
                <a:solidFill>
                  <a:srgbClr val="000308"/>
                </a:solidFill>
                <a:latin typeface="Arial"/>
                <a:cs typeface="Arial"/>
              </a:rPr>
              <a:t> </a:t>
            </a:r>
            <a:r>
              <a:rPr sz="2000" dirty="0">
                <a:solidFill>
                  <a:srgbClr val="000308"/>
                </a:solidFill>
                <a:latin typeface="Arial"/>
                <a:cs typeface="Arial"/>
              </a:rPr>
              <a:t>có</a:t>
            </a:r>
            <a:r>
              <a:rPr sz="2000" spc="325" dirty="0">
                <a:solidFill>
                  <a:srgbClr val="000308"/>
                </a:solidFill>
                <a:latin typeface="Arial"/>
                <a:cs typeface="Arial"/>
              </a:rPr>
              <a:t> </a:t>
            </a:r>
            <a:r>
              <a:rPr sz="2000" spc="-5" dirty="0">
                <a:solidFill>
                  <a:srgbClr val="000308"/>
                </a:solidFill>
                <a:latin typeface="Arial"/>
                <a:cs typeface="Arial"/>
              </a:rPr>
              <a:t>thể</a:t>
            </a:r>
            <a:r>
              <a:rPr sz="2000" spc="330" dirty="0">
                <a:solidFill>
                  <a:srgbClr val="000308"/>
                </a:solidFill>
                <a:latin typeface="Arial"/>
                <a:cs typeface="Arial"/>
              </a:rPr>
              <a:t> </a:t>
            </a:r>
            <a:r>
              <a:rPr sz="2000" spc="-5" dirty="0">
                <a:solidFill>
                  <a:srgbClr val="000308"/>
                </a:solidFill>
                <a:latin typeface="Arial"/>
                <a:cs typeface="Arial"/>
              </a:rPr>
              <a:t>thay</a:t>
            </a:r>
            <a:r>
              <a:rPr sz="2000" spc="320" dirty="0">
                <a:solidFill>
                  <a:srgbClr val="000308"/>
                </a:solidFill>
                <a:latin typeface="Arial"/>
                <a:cs typeface="Arial"/>
              </a:rPr>
              <a:t> </a:t>
            </a:r>
            <a:r>
              <a:rPr sz="2000" dirty="0">
                <a:solidFill>
                  <a:srgbClr val="000308"/>
                </a:solidFill>
                <a:latin typeface="Arial"/>
                <a:cs typeface="Arial"/>
              </a:rPr>
              <a:t>đổi</a:t>
            </a:r>
            <a:r>
              <a:rPr sz="2000" spc="325" dirty="0">
                <a:solidFill>
                  <a:srgbClr val="000308"/>
                </a:solidFill>
                <a:latin typeface="Arial"/>
                <a:cs typeface="Arial"/>
              </a:rPr>
              <a:t> </a:t>
            </a:r>
            <a:r>
              <a:rPr sz="2000" dirty="0">
                <a:solidFill>
                  <a:srgbClr val="000308"/>
                </a:solidFill>
                <a:latin typeface="Arial"/>
                <a:cs typeface="Arial"/>
              </a:rPr>
              <a:t>cách</a:t>
            </a:r>
            <a:r>
              <a:rPr sz="2000" spc="320" dirty="0">
                <a:solidFill>
                  <a:srgbClr val="000308"/>
                </a:solidFill>
                <a:latin typeface="Arial"/>
                <a:cs typeface="Arial"/>
              </a:rPr>
              <a:t> </a:t>
            </a:r>
            <a:r>
              <a:rPr sz="2000" dirty="0">
                <a:solidFill>
                  <a:srgbClr val="000308"/>
                </a:solidFill>
                <a:latin typeface="Arial"/>
                <a:cs typeface="Arial"/>
              </a:rPr>
              <a:t>bạn</a:t>
            </a:r>
            <a:r>
              <a:rPr sz="2000" spc="330" dirty="0">
                <a:solidFill>
                  <a:srgbClr val="000308"/>
                </a:solidFill>
                <a:latin typeface="Arial"/>
                <a:cs typeface="Arial"/>
              </a:rPr>
              <a:t> </a:t>
            </a:r>
            <a:r>
              <a:rPr sz="2000" spc="-5" dirty="0">
                <a:solidFill>
                  <a:srgbClr val="000308"/>
                </a:solidFill>
                <a:latin typeface="Arial"/>
                <a:cs typeface="Arial"/>
              </a:rPr>
              <a:t>lập</a:t>
            </a:r>
            <a:r>
              <a:rPr sz="2000" spc="325" dirty="0">
                <a:solidFill>
                  <a:srgbClr val="000308"/>
                </a:solidFill>
                <a:latin typeface="Arial"/>
                <a:cs typeface="Arial"/>
              </a:rPr>
              <a:t> </a:t>
            </a:r>
            <a:r>
              <a:rPr sz="2000" spc="-5" dirty="0">
                <a:solidFill>
                  <a:srgbClr val="000308"/>
                </a:solidFill>
                <a:latin typeface="Arial"/>
                <a:cs typeface="Arial"/>
              </a:rPr>
              <a:t>trình</a:t>
            </a:r>
            <a:endParaRPr sz="2000">
              <a:latin typeface="Arial"/>
              <a:cs typeface="Arial"/>
            </a:endParaRPr>
          </a:p>
          <a:p>
            <a:pPr marL="241300">
              <a:lnSpc>
                <a:spcPts val="2280"/>
              </a:lnSpc>
            </a:pPr>
            <a:r>
              <a:rPr sz="2000" dirty="0">
                <a:solidFill>
                  <a:srgbClr val="000308"/>
                </a:solidFill>
                <a:latin typeface="Arial"/>
                <a:cs typeface="Arial"/>
              </a:rPr>
              <a:t>cho bộ não của bạn để làm</a:t>
            </a:r>
            <a:r>
              <a:rPr sz="2000" spc="-114" dirty="0">
                <a:solidFill>
                  <a:srgbClr val="000308"/>
                </a:solidFill>
                <a:latin typeface="Arial"/>
                <a:cs typeface="Arial"/>
              </a:rPr>
              <a:t> </a:t>
            </a:r>
            <a:r>
              <a:rPr sz="2000" spc="-5" dirty="0">
                <a:solidFill>
                  <a:srgbClr val="000308"/>
                </a:solidFill>
                <a:latin typeface="Arial"/>
                <a:cs typeface="Arial"/>
              </a:rPr>
              <a:t>việc</a:t>
            </a:r>
            <a:r>
              <a:rPr sz="2000" spc="-5" dirty="0">
                <a:solidFill>
                  <a:srgbClr val="00091E"/>
                </a:solidFill>
                <a:latin typeface="Arial"/>
                <a:cs typeface="Arial"/>
              </a:rPr>
              <a:t>.</a:t>
            </a:r>
            <a:endParaRPr sz="2000">
              <a:latin typeface="Arial"/>
              <a:cs typeface="Arial"/>
            </a:endParaRPr>
          </a:p>
        </p:txBody>
      </p:sp>
      <p:grpSp>
        <p:nvGrpSpPr>
          <p:cNvPr id="14" name="object 14"/>
          <p:cNvGrpSpPr/>
          <p:nvPr/>
        </p:nvGrpSpPr>
        <p:grpSpPr>
          <a:xfrm>
            <a:off x="596900" y="3121025"/>
            <a:ext cx="2878455" cy="1483995"/>
            <a:chOff x="596900" y="3121025"/>
            <a:chExt cx="2878455" cy="1483995"/>
          </a:xfrm>
        </p:grpSpPr>
        <p:sp>
          <p:nvSpPr>
            <p:cNvPr id="15" name="object 15"/>
            <p:cNvSpPr/>
            <p:nvPr/>
          </p:nvSpPr>
          <p:spPr>
            <a:xfrm>
              <a:off x="609600" y="3133725"/>
              <a:ext cx="2853055" cy="1458595"/>
            </a:xfrm>
            <a:custGeom>
              <a:avLst/>
              <a:gdLst/>
              <a:ahLst/>
              <a:cxnLst/>
              <a:rect l="l" t="t" r="r" b="b"/>
              <a:pathLst>
                <a:path w="2853054" h="1458595">
                  <a:moveTo>
                    <a:pt x="2609850" y="0"/>
                  </a:moveTo>
                  <a:lnTo>
                    <a:pt x="243103" y="0"/>
                  </a:lnTo>
                  <a:lnTo>
                    <a:pt x="194108" y="4938"/>
                  </a:lnTo>
                  <a:lnTo>
                    <a:pt x="148475" y="19103"/>
                  </a:lnTo>
                  <a:lnTo>
                    <a:pt x="107181" y="41516"/>
                  </a:lnTo>
                  <a:lnTo>
                    <a:pt x="71202" y="71199"/>
                  </a:lnTo>
                  <a:lnTo>
                    <a:pt x="41517" y="107174"/>
                  </a:lnTo>
                  <a:lnTo>
                    <a:pt x="19103" y="148464"/>
                  </a:lnTo>
                  <a:lnTo>
                    <a:pt x="4938" y="194091"/>
                  </a:lnTo>
                  <a:lnTo>
                    <a:pt x="0" y="243077"/>
                  </a:lnTo>
                  <a:lnTo>
                    <a:pt x="0" y="1215517"/>
                  </a:lnTo>
                  <a:lnTo>
                    <a:pt x="4938" y="1264503"/>
                  </a:lnTo>
                  <a:lnTo>
                    <a:pt x="19103" y="1310130"/>
                  </a:lnTo>
                  <a:lnTo>
                    <a:pt x="41517" y="1351420"/>
                  </a:lnTo>
                  <a:lnTo>
                    <a:pt x="71202" y="1387395"/>
                  </a:lnTo>
                  <a:lnTo>
                    <a:pt x="107181" y="1417078"/>
                  </a:lnTo>
                  <a:lnTo>
                    <a:pt x="148475" y="1439491"/>
                  </a:lnTo>
                  <a:lnTo>
                    <a:pt x="194108" y="1453656"/>
                  </a:lnTo>
                  <a:lnTo>
                    <a:pt x="243103" y="1458595"/>
                  </a:lnTo>
                  <a:lnTo>
                    <a:pt x="2609850" y="1458595"/>
                  </a:lnTo>
                  <a:lnTo>
                    <a:pt x="2658836" y="1453656"/>
                  </a:lnTo>
                  <a:lnTo>
                    <a:pt x="2704463" y="1439491"/>
                  </a:lnTo>
                  <a:lnTo>
                    <a:pt x="2745753" y="1417078"/>
                  </a:lnTo>
                  <a:lnTo>
                    <a:pt x="2781728" y="1387395"/>
                  </a:lnTo>
                  <a:lnTo>
                    <a:pt x="2811411" y="1351420"/>
                  </a:lnTo>
                  <a:lnTo>
                    <a:pt x="2833824" y="1310130"/>
                  </a:lnTo>
                  <a:lnTo>
                    <a:pt x="2847989" y="1264503"/>
                  </a:lnTo>
                  <a:lnTo>
                    <a:pt x="2852928" y="1215517"/>
                  </a:lnTo>
                  <a:lnTo>
                    <a:pt x="2852928" y="243077"/>
                  </a:lnTo>
                  <a:lnTo>
                    <a:pt x="2847989" y="194091"/>
                  </a:lnTo>
                  <a:lnTo>
                    <a:pt x="2833824" y="148464"/>
                  </a:lnTo>
                  <a:lnTo>
                    <a:pt x="2811411" y="107174"/>
                  </a:lnTo>
                  <a:lnTo>
                    <a:pt x="2781728" y="71199"/>
                  </a:lnTo>
                  <a:lnTo>
                    <a:pt x="2745753" y="41516"/>
                  </a:lnTo>
                  <a:lnTo>
                    <a:pt x="2704463" y="19103"/>
                  </a:lnTo>
                  <a:lnTo>
                    <a:pt x="2658836" y="4938"/>
                  </a:lnTo>
                  <a:lnTo>
                    <a:pt x="2609850" y="0"/>
                  </a:lnTo>
                  <a:close/>
                </a:path>
              </a:pathLst>
            </a:custGeom>
            <a:solidFill>
              <a:srgbClr val="003CAB"/>
            </a:solidFill>
          </p:spPr>
          <p:txBody>
            <a:bodyPr wrap="square" lIns="0" tIns="0" rIns="0" bIns="0" rtlCol="0"/>
            <a:lstStyle/>
            <a:p>
              <a:endParaRPr/>
            </a:p>
          </p:txBody>
        </p:sp>
        <p:sp>
          <p:nvSpPr>
            <p:cNvPr id="16" name="object 16"/>
            <p:cNvSpPr/>
            <p:nvPr/>
          </p:nvSpPr>
          <p:spPr>
            <a:xfrm>
              <a:off x="609600" y="3133725"/>
              <a:ext cx="2853055" cy="1458595"/>
            </a:xfrm>
            <a:custGeom>
              <a:avLst/>
              <a:gdLst/>
              <a:ahLst/>
              <a:cxnLst/>
              <a:rect l="l" t="t" r="r" b="b"/>
              <a:pathLst>
                <a:path w="2853054" h="1458595">
                  <a:moveTo>
                    <a:pt x="0" y="243077"/>
                  </a:moveTo>
                  <a:lnTo>
                    <a:pt x="4938" y="194091"/>
                  </a:lnTo>
                  <a:lnTo>
                    <a:pt x="19103" y="148464"/>
                  </a:lnTo>
                  <a:lnTo>
                    <a:pt x="41517" y="107174"/>
                  </a:lnTo>
                  <a:lnTo>
                    <a:pt x="71202" y="71199"/>
                  </a:lnTo>
                  <a:lnTo>
                    <a:pt x="107181" y="41516"/>
                  </a:lnTo>
                  <a:lnTo>
                    <a:pt x="148475" y="19103"/>
                  </a:lnTo>
                  <a:lnTo>
                    <a:pt x="194108" y="4938"/>
                  </a:lnTo>
                  <a:lnTo>
                    <a:pt x="243103" y="0"/>
                  </a:lnTo>
                  <a:lnTo>
                    <a:pt x="2609850" y="0"/>
                  </a:lnTo>
                  <a:lnTo>
                    <a:pt x="2658836" y="4938"/>
                  </a:lnTo>
                  <a:lnTo>
                    <a:pt x="2704463" y="19103"/>
                  </a:lnTo>
                  <a:lnTo>
                    <a:pt x="2745753" y="41516"/>
                  </a:lnTo>
                  <a:lnTo>
                    <a:pt x="2781728" y="71199"/>
                  </a:lnTo>
                  <a:lnTo>
                    <a:pt x="2811411" y="107174"/>
                  </a:lnTo>
                  <a:lnTo>
                    <a:pt x="2833824" y="148464"/>
                  </a:lnTo>
                  <a:lnTo>
                    <a:pt x="2847989" y="194091"/>
                  </a:lnTo>
                  <a:lnTo>
                    <a:pt x="2852928" y="243077"/>
                  </a:lnTo>
                  <a:lnTo>
                    <a:pt x="2852928" y="1215517"/>
                  </a:lnTo>
                  <a:lnTo>
                    <a:pt x="2847989" y="1264503"/>
                  </a:lnTo>
                  <a:lnTo>
                    <a:pt x="2833824" y="1310130"/>
                  </a:lnTo>
                  <a:lnTo>
                    <a:pt x="2811411" y="1351420"/>
                  </a:lnTo>
                  <a:lnTo>
                    <a:pt x="2781728" y="1387395"/>
                  </a:lnTo>
                  <a:lnTo>
                    <a:pt x="2745753" y="1417078"/>
                  </a:lnTo>
                  <a:lnTo>
                    <a:pt x="2704463" y="1439491"/>
                  </a:lnTo>
                  <a:lnTo>
                    <a:pt x="2658836" y="1453656"/>
                  </a:lnTo>
                  <a:lnTo>
                    <a:pt x="2609850" y="1458595"/>
                  </a:lnTo>
                  <a:lnTo>
                    <a:pt x="243103" y="1458595"/>
                  </a:lnTo>
                  <a:lnTo>
                    <a:pt x="194108" y="1453656"/>
                  </a:lnTo>
                  <a:lnTo>
                    <a:pt x="148475" y="1439491"/>
                  </a:lnTo>
                  <a:lnTo>
                    <a:pt x="107181" y="1417078"/>
                  </a:lnTo>
                  <a:lnTo>
                    <a:pt x="71202" y="1387395"/>
                  </a:lnTo>
                  <a:lnTo>
                    <a:pt x="41517" y="1351420"/>
                  </a:lnTo>
                  <a:lnTo>
                    <a:pt x="19103" y="1310130"/>
                  </a:lnTo>
                  <a:lnTo>
                    <a:pt x="4938" y="1264503"/>
                  </a:lnTo>
                  <a:lnTo>
                    <a:pt x="0" y="1215517"/>
                  </a:lnTo>
                  <a:lnTo>
                    <a:pt x="0" y="243077"/>
                  </a:lnTo>
                  <a:close/>
                </a:path>
              </a:pathLst>
            </a:custGeom>
            <a:ln w="25400">
              <a:solidFill>
                <a:srgbClr val="FFFFFF"/>
              </a:solidFill>
            </a:ln>
          </p:spPr>
          <p:txBody>
            <a:bodyPr wrap="square" lIns="0" tIns="0" rIns="0" bIns="0" rtlCol="0"/>
            <a:lstStyle/>
            <a:p>
              <a:endParaRPr/>
            </a:p>
          </p:txBody>
        </p:sp>
      </p:grpSp>
      <p:sp>
        <p:nvSpPr>
          <p:cNvPr id="17" name="object 17"/>
          <p:cNvSpPr txBox="1"/>
          <p:nvPr/>
        </p:nvSpPr>
        <p:spPr>
          <a:xfrm>
            <a:off x="740765" y="3200527"/>
            <a:ext cx="2591435" cy="1287780"/>
          </a:xfrm>
          <a:prstGeom prst="rect">
            <a:avLst/>
          </a:prstGeom>
        </p:spPr>
        <p:txBody>
          <a:bodyPr vert="horz" wrap="square" lIns="0" tIns="40005" rIns="0" bIns="0" rtlCol="0">
            <a:spAutoFit/>
          </a:bodyPr>
          <a:lstStyle/>
          <a:p>
            <a:pPr marL="12700" marR="5080" algn="just">
              <a:lnSpc>
                <a:spcPct val="90000"/>
              </a:lnSpc>
              <a:spcBef>
                <a:spcPts val="315"/>
              </a:spcBef>
            </a:pPr>
            <a:r>
              <a:rPr sz="1800" spc="-5" dirty="0">
                <a:solidFill>
                  <a:srgbClr val="FFFFFF"/>
                </a:solidFill>
                <a:latin typeface="Arial"/>
                <a:cs typeface="Arial"/>
              </a:rPr>
              <a:t>Không </a:t>
            </a:r>
            <a:r>
              <a:rPr sz="1800" dirty="0">
                <a:solidFill>
                  <a:srgbClr val="FFFFFF"/>
                </a:solidFill>
                <a:latin typeface="Arial"/>
                <a:cs typeface="Arial"/>
              </a:rPr>
              <a:t>thể làm </a:t>
            </a:r>
            <a:r>
              <a:rPr sz="1800" spc="-5" dirty="0">
                <a:solidFill>
                  <a:srgbClr val="FFFFFF"/>
                </a:solidFill>
                <a:latin typeface="Arial"/>
                <a:cs typeface="Arial"/>
              </a:rPr>
              <a:t>tăng </a:t>
            </a:r>
            <a:r>
              <a:rPr sz="1800" dirty="0">
                <a:solidFill>
                  <a:srgbClr val="FFFFFF"/>
                </a:solidFill>
                <a:latin typeface="Arial"/>
                <a:cs typeface="Arial"/>
              </a:rPr>
              <a:t>chỉ  số IQ của </a:t>
            </a:r>
            <a:r>
              <a:rPr sz="1800" spc="-5" dirty="0">
                <a:solidFill>
                  <a:srgbClr val="FFFFFF"/>
                </a:solidFill>
                <a:latin typeface="Arial"/>
                <a:cs typeface="Arial"/>
              </a:rPr>
              <a:t>bạn, </a:t>
            </a:r>
            <a:r>
              <a:rPr sz="1800" spc="-10" dirty="0">
                <a:solidFill>
                  <a:srgbClr val="FFFFFF"/>
                </a:solidFill>
                <a:latin typeface="Arial"/>
                <a:cs typeface="Arial"/>
              </a:rPr>
              <a:t>nhưng  bạn </a:t>
            </a:r>
            <a:r>
              <a:rPr sz="1800" spc="-5" dirty="0">
                <a:solidFill>
                  <a:srgbClr val="FFFFFF"/>
                </a:solidFill>
                <a:latin typeface="Arial"/>
                <a:cs typeface="Arial"/>
              </a:rPr>
              <a:t>có </a:t>
            </a:r>
            <a:r>
              <a:rPr sz="1800" dirty="0">
                <a:solidFill>
                  <a:srgbClr val="FFFFFF"/>
                </a:solidFill>
                <a:latin typeface="Arial"/>
                <a:cs typeface="Arial"/>
              </a:rPr>
              <a:t>thể </a:t>
            </a:r>
            <a:r>
              <a:rPr sz="1800" spc="-5" dirty="0">
                <a:solidFill>
                  <a:srgbClr val="FFFFFF"/>
                </a:solidFill>
                <a:latin typeface="Arial"/>
                <a:cs typeface="Arial"/>
              </a:rPr>
              <a:t>tăng chất  lượng </a:t>
            </a:r>
            <a:r>
              <a:rPr sz="1800" dirty="0">
                <a:solidFill>
                  <a:srgbClr val="FFFFFF"/>
                </a:solidFill>
                <a:latin typeface="Arial"/>
                <a:cs typeface="Arial"/>
              </a:rPr>
              <a:t>của suy </a:t>
            </a:r>
            <a:r>
              <a:rPr sz="1800" spc="-10" dirty="0">
                <a:solidFill>
                  <a:srgbClr val="FFFFFF"/>
                </a:solidFill>
                <a:latin typeface="Arial"/>
                <a:cs typeface="Arial"/>
              </a:rPr>
              <a:t>nghĩ </a:t>
            </a:r>
            <a:r>
              <a:rPr sz="1800" dirty="0">
                <a:solidFill>
                  <a:srgbClr val="FFFFFF"/>
                </a:solidFill>
                <a:latin typeface="Arial"/>
                <a:cs typeface="Arial"/>
              </a:rPr>
              <a:t>của  </a:t>
            </a:r>
            <a:r>
              <a:rPr sz="1800" spc="-10" dirty="0">
                <a:solidFill>
                  <a:srgbClr val="FFFFFF"/>
                </a:solidFill>
                <a:latin typeface="Arial"/>
                <a:cs typeface="Arial"/>
              </a:rPr>
              <a:t>bạn</a:t>
            </a:r>
            <a:endParaRPr sz="1800">
              <a:latin typeface="Arial"/>
              <a:cs typeface="Arial"/>
            </a:endParaRPr>
          </a:p>
        </p:txBody>
      </p:sp>
      <p:grpSp>
        <p:nvGrpSpPr>
          <p:cNvPr id="18" name="object 18"/>
          <p:cNvGrpSpPr/>
          <p:nvPr/>
        </p:nvGrpSpPr>
        <p:grpSpPr>
          <a:xfrm>
            <a:off x="3449701" y="4653026"/>
            <a:ext cx="5097780" cy="1484630"/>
            <a:chOff x="3449701" y="4653026"/>
            <a:chExt cx="5097780" cy="1484630"/>
          </a:xfrm>
        </p:grpSpPr>
        <p:sp>
          <p:nvSpPr>
            <p:cNvPr id="19" name="object 19"/>
            <p:cNvSpPr/>
            <p:nvPr/>
          </p:nvSpPr>
          <p:spPr>
            <a:xfrm>
              <a:off x="3462401" y="4665726"/>
              <a:ext cx="5071999" cy="1458849"/>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3462401" y="4665726"/>
              <a:ext cx="5072380" cy="1459230"/>
            </a:xfrm>
            <a:custGeom>
              <a:avLst/>
              <a:gdLst/>
              <a:ahLst/>
              <a:cxnLst/>
              <a:rect l="l" t="t" r="r" b="b"/>
              <a:pathLst>
                <a:path w="5072380" h="1459229">
                  <a:moveTo>
                    <a:pt x="5071999" y="243078"/>
                  </a:moveTo>
                  <a:lnTo>
                    <a:pt x="5071999" y="1215694"/>
                  </a:lnTo>
                  <a:lnTo>
                    <a:pt x="5068045" y="1264698"/>
                  </a:lnTo>
                  <a:lnTo>
                    <a:pt x="5056709" y="1310341"/>
                  </a:lnTo>
                  <a:lnTo>
                    <a:pt x="5038773" y="1351644"/>
                  </a:lnTo>
                  <a:lnTo>
                    <a:pt x="5015023" y="1387630"/>
                  </a:lnTo>
                  <a:lnTo>
                    <a:pt x="4986242" y="1417321"/>
                  </a:lnTo>
                  <a:lnTo>
                    <a:pt x="4953216" y="1439740"/>
                  </a:lnTo>
                  <a:lnTo>
                    <a:pt x="4916727" y="1453908"/>
                  </a:lnTo>
                  <a:lnTo>
                    <a:pt x="4877562" y="1458849"/>
                  </a:lnTo>
                  <a:lnTo>
                    <a:pt x="0" y="1458849"/>
                  </a:lnTo>
                  <a:lnTo>
                    <a:pt x="0" y="0"/>
                  </a:lnTo>
                  <a:lnTo>
                    <a:pt x="4877562" y="0"/>
                  </a:lnTo>
                  <a:lnTo>
                    <a:pt x="4922122" y="6420"/>
                  </a:lnTo>
                  <a:lnTo>
                    <a:pt x="4963040" y="24708"/>
                  </a:lnTo>
                  <a:lnTo>
                    <a:pt x="4999143" y="53404"/>
                  </a:lnTo>
                  <a:lnTo>
                    <a:pt x="5029261" y="91049"/>
                  </a:lnTo>
                  <a:lnTo>
                    <a:pt x="5052224" y="136182"/>
                  </a:lnTo>
                  <a:lnTo>
                    <a:pt x="5066860" y="187345"/>
                  </a:lnTo>
                  <a:lnTo>
                    <a:pt x="5071999" y="243078"/>
                  </a:lnTo>
                  <a:close/>
                </a:path>
              </a:pathLst>
            </a:custGeom>
            <a:ln w="25400">
              <a:solidFill>
                <a:srgbClr val="003CAB"/>
              </a:solidFill>
            </a:ln>
          </p:spPr>
          <p:txBody>
            <a:bodyPr wrap="square" lIns="0" tIns="0" rIns="0" bIns="0" rtlCol="0"/>
            <a:lstStyle/>
            <a:p>
              <a:endParaRPr/>
            </a:p>
          </p:txBody>
        </p:sp>
      </p:grpSp>
      <p:sp>
        <p:nvSpPr>
          <p:cNvPr id="21" name="object 21"/>
          <p:cNvSpPr txBox="1"/>
          <p:nvPr/>
        </p:nvSpPr>
        <p:spPr>
          <a:xfrm>
            <a:off x="3541903" y="4933899"/>
            <a:ext cx="4857115" cy="880110"/>
          </a:xfrm>
          <a:prstGeom prst="rect">
            <a:avLst/>
          </a:prstGeom>
        </p:spPr>
        <p:txBody>
          <a:bodyPr vert="horz" wrap="square" lIns="0" tIns="47625" rIns="0" bIns="0" rtlCol="0">
            <a:spAutoFit/>
          </a:bodyPr>
          <a:lstStyle/>
          <a:p>
            <a:pPr marL="241300" marR="5080" indent="-228600" algn="just">
              <a:lnSpc>
                <a:spcPts val="2160"/>
              </a:lnSpc>
              <a:spcBef>
                <a:spcPts val="375"/>
              </a:spcBef>
              <a:buChar char="•"/>
              <a:tabLst>
                <a:tab pos="241300" algn="l"/>
              </a:tabLst>
            </a:pPr>
            <a:r>
              <a:rPr sz="2000" dirty="0">
                <a:solidFill>
                  <a:srgbClr val="000308"/>
                </a:solidFill>
                <a:latin typeface="Arial"/>
                <a:cs typeface="Arial"/>
              </a:rPr>
              <a:t>Nếu bạn có hệ </a:t>
            </a:r>
            <a:r>
              <a:rPr sz="2000" spc="-5" dirty="0">
                <a:solidFill>
                  <a:srgbClr val="000308"/>
                </a:solidFill>
                <a:latin typeface="Arial"/>
                <a:cs typeface="Arial"/>
              </a:rPr>
              <a:t>thống thông tin hoàn  </a:t>
            </a:r>
            <a:r>
              <a:rPr sz="2000" dirty="0">
                <a:solidFill>
                  <a:srgbClr val="000308"/>
                </a:solidFill>
                <a:latin typeface="Arial"/>
                <a:cs typeface="Arial"/>
              </a:rPr>
              <a:t>thiện </a:t>
            </a:r>
            <a:r>
              <a:rPr sz="2000" spc="-5" dirty="0">
                <a:solidFill>
                  <a:srgbClr val="000308"/>
                </a:solidFill>
                <a:latin typeface="Arial"/>
                <a:cs typeface="Arial"/>
              </a:rPr>
              <a:t>và </a:t>
            </a:r>
            <a:r>
              <a:rPr sz="2000" dirty="0">
                <a:solidFill>
                  <a:srgbClr val="000308"/>
                </a:solidFill>
                <a:latin typeface="Arial"/>
                <a:cs typeface="Arial"/>
              </a:rPr>
              <a:t>bạn không </a:t>
            </a:r>
            <a:r>
              <a:rPr sz="2000" spc="-5" dirty="0">
                <a:solidFill>
                  <a:srgbClr val="000308"/>
                </a:solidFill>
                <a:latin typeface="Arial"/>
                <a:cs typeface="Arial"/>
              </a:rPr>
              <a:t>biết phải </a:t>
            </a:r>
            <a:r>
              <a:rPr sz="2000" dirty="0">
                <a:solidFill>
                  <a:srgbClr val="000308"/>
                </a:solidFill>
                <a:latin typeface="Arial"/>
                <a:cs typeface="Arial"/>
              </a:rPr>
              <a:t>làm gì </a:t>
            </a:r>
            <a:r>
              <a:rPr sz="2000" spc="-10" dirty="0">
                <a:solidFill>
                  <a:srgbClr val="000308"/>
                </a:solidFill>
                <a:latin typeface="Arial"/>
                <a:cs typeface="Arial"/>
              </a:rPr>
              <a:t>với  </a:t>
            </a:r>
            <a:r>
              <a:rPr sz="2000" spc="-5" dirty="0">
                <a:solidFill>
                  <a:srgbClr val="000308"/>
                </a:solidFill>
                <a:latin typeface="Arial"/>
                <a:cs typeface="Arial"/>
              </a:rPr>
              <a:t>những </a:t>
            </a:r>
            <a:r>
              <a:rPr sz="2000" dirty="0">
                <a:solidFill>
                  <a:srgbClr val="000308"/>
                </a:solidFill>
                <a:latin typeface="Arial"/>
                <a:cs typeface="Arial"/>
              </a:rPr>
              <a:t>thông tin mà nó tạo</a:t>
            </a:r>
            <a:r>
              <a:rPr sz="2000" spc="-110" dirty="0">
                <a:solidFill>
                  <a:srgbClr val="000308"/>
                </a:solidFill>
                <a:latin typeface="Arial"/>
                <a:cs typeface="Arial"/>
              </a:rPr>
              <a:t> </a:t>
            </a:r>
            <a:r>
              <a:rPr sz="2000" dirty="0">
                <a:solidFill>
                  <a:srgbClr val="000308"/>
                </a:solidFill>
                <a:latin typeface="Arial"/>
                <a:cs typeface="Arial"/>
              </a:rPr>
              <a:t>ra</a:t>
            </a:r>
            <a:endParaRPr sz="2000">
              <a:latin typeface="Arial"/>
              <a:cs typeface="Arial"/>
            </a:endParaRPr>
          </a:p>
        </p:txBody>
      </p:sp>
      <p:grpSp>
        <p:nvGrpSpPr>
          <p:cNvPr id="22" name="object 22"/>
          <p:cNvGrpSpPr/>
          <p:nvPr/>
        </p:nvGrpSpPr>
        <p:grpSpPr>
          <a:xfrm>
            <a:off x="596900" y="4653026"/>
            <a:ext cx="2878455" cy="1483995"/>
            <a:chOff x="596900" y="4653026"/>
            <a:chExt cx="2878455" cy="1483995"/>
          </a:xfrm>
        </p:grpSpPr>
        <p:sp>
          <p:nvSpPr>
            <p:cNvPr id="23" name="object 23"/>
            <p:cNvSpPr/>
            <p:nvPr/>
          </p:nvSpPr>
          <p:spPr>
            <a:xfrm>
              <a:off x="609600" y="4665726"/>
              <a:ext cx="2853055" cy="1458595"/>
            </a:xfrm>
            <a:custGeom>
              <a:avLst/>
              <a:gdLst/>
              <a:ahLst/>
              <a:cxnLst/>
              <a:rect l="l" t="t" r="r" b="b"/>
              <a:pathLst>
                <a:path w="2853054" h="1458595">
                  <a:moveTo>
                    <a:pt x="2609850" y="0"/>
                  </a:moveTo>
                  <a:lnTo>
                    <a:pt x="243103" y="0"/>
                  </a:lnTo>
                  <a:lnTo>
                    <a:pt x="194108" y="4938"/>
                  </a:lnTo>
                  <a:lnTo>
                    <a:pt x="148475" y="19103"/>
                  </a:lnTo>
                  <a:lnTo>
                    <a:pt x="107181" y="41516"/>
                  </a:lnTo>
                  <a:lnTo>
                    <a:pt x="71202" y="71199"/>
                  </a:lnTo>
                  <a:lnTo>
                    <a:pt x="41517" y="107174"/>
                  </a:lnTo>
                  <a:lnTo>
                    <a:pt x="19103" y="148464"/>
                  </a:lnTo>
                  <a:lnTo>
                    <a:pt x="4938" y="194091"/>
                  </a:lnTo>
                  <a:lnTo>
                    <a:pt x="0" y="243078"/>
                  </a:lnTo>
                  <a:lnTo>
                    <a:pt x="0" y="1215402"/>
                  </a:lnTo>
                  <a:lnTo>
                    <a:pt x="4938" y="1264392"/>
                  </a:lnTo>
                  <a:lnTo>
                    <a:pt x="19103" y="1310023"/>
                  </a:lnTo>
                  <a:lnTo>
                    <a:pt x="41517" y="1351315"/>
                  </a:lnTo>
                  <a:lnTo>
                    <a:pt x="71202" y="1387292"/>
                  </a:lnTo>
                  <a:lnTo>
                    <a:pt x="107181" y="1416976"/>
                  </a:lnTo>
                  <a:lnTo>
                    <a:pt x="148475" y="1439389"/>
                  </a:lnTo>
                  <a:lnTo>
                    <a:pt x="194108" y="1453554"/>
                  </a:lnTo>
                  <a:lnTo>
                    <a:pt x="243103" y="1458493"/>
                  </a:lnTo>
                  <a:lnTo>
                    <a:pt x="2609850" y="1458493"/>
                  </a:lnTo>
                  <a:lnTo>
                    <a:pt x="2658836" y="1453554"/>
                  </a:lnTo>
                  <a:lnTo>
                    <a:pt x="2704463" y="1439389"/>
                  </a:lnTo>
                  <a:lnTo>
                    <a:pt x="2745753" y="1416976"/>
                  </a:lnTo>
                  <a:lnTo>
                    <a:pt x="2781728" y="1387292"/>
                  </a:lnTo>
                  <a:lnTo>
                    <a:pt x="2811411" y="1351315"/>
                  </a:lnTo>
                  <a:lnTo>
                    <a:pt x="2833824" y="1310023"/>
                  </a:lnTo>
                  <a:lnTo>
                    <a:pt x="2847989" y="1264392"/>
                  </a:lnTo>
                  <a:lnTo>
                    <a:pt x="2852928" y="1215402"/>
                  </a:lnTo>
                  <a:lnTo>
                    <a:pt x="2852928" y="243078"/>
                  </a:lnTo>
                  <a:lnTo>
                    <a:pt x="2847989" y="194091"/>
                  </a:lnTo>
                  <a:lnTo>
                    <a:pt x="2833824" y="148464"/>
                  </a:lnTo>
                  <a:lnTo>
                    <a:pt x="2811411" y="107174"/>
                  </a:lnTo>
                  <a:lnTo>
                    <a:pt x="2781728" y="71199"/>
                  </a:lnTo>
                  <a:lnTo>
                    <a:pt x="2745753" y="41516"/>
                  </a:lnTo>
                  <a:lnTo>
                    <a:pt x="2704463" y="19103"/>
                  </a:lnTo>
                  <a:lnTo>
                    <a:pt x="2658836" y="4938"/>
                  </a:lnTo>
                  <a:lnTo>
                    <a:pt x="2609850" y="0"/>
                  </a:lnTo>
                  <a:close/>
                </a:path>
              </a:pathLst>
            </a:custGeom>
            <a:solidFill>
              <a:srgbClr val="003CAB"/>
            </a:solidFill>
          </p:spPr>
          <p:txBody>
            <a:bodyPr wrap="square" lIns="0" tIns="0" rIns="0" bIns="0" rtlCol="0"/>
            <a:lstStyle/>
            <a:p>
              <a:endParaRPr/>
            </a:p>
          </p:txBody>
        </p:sp>
        <p:sp>
          <p:nvSpPr>
            <p:cNvPr id="24" name="object 24"/>
            <p:cNvSpPr/>
            <p:nvPr/>
          </p:nvSpPr>
          <p:spPr>
            <a:xfrm>
              <a:off x="609600" y="4665726"/>
              <a:ext cx="2853055" cy="1458595"/>
            </a:xfrm>
            <a:custGeom>
              <a:avLst/>
              <a:gdLst/>
              <a:ahLst/>
              <a:cxnLst/>
              <a:rect l="l" t="t" r="r" b="b"/>
              <a:pathLst>
                <a:path w="2853054" h="1458595">
                  <a:moveTo>
                    <a:pt x="0" y="243078"/>
                  </a:moveTo>
                  <a:lnTo>
                    <a:pt x="4938" y="194091"/>
                  </a:lnTo>
                  <a:lnTo>
                    <a:pt x="19103" y="148464"/>
                  </a:lnTo>
                  <a:lnTo>
                    <a:pt x="41517" y="107174"/>
                  </a:lnTo>
                  <a:lnTo>
                    <a:pt x="71202" y="71199"/>
                  </a:lnTo>
                  <a:lnTo>
                    <a:pt x="107181" y="41516"/>
                  </a:lnTo>
                  <a:lnTo>
                    <a:pt x="148475" y="19103"/>
                  </a:lnTo>
                  <a:lnTo>
                    <a:pt x="194108" y="4938"/>
                  </a:lnTo>
                  <a:lnTo>
                    <a:pt x="243103" y="0"/>
                  </a:lnTo>
                  <a:lnTo>
                    <a:pt x="2609850" y="0"/>
                  </a:lnTo>
                  <a:lnTo>
                    <a:pt x="2658836" y="4938"/>
                  </a:lnTo>
                  <a:lnTo>
                    <a:pt x="2704463" y="19103"/>
                  </a:lnTo>
                  <a:lnTo>
                    <a:pt x="2745753" y="41516"/>
                  </a:lnTo>
                  <a:lnTo>
                    <a:pt x="2781728" y="71199"/>
                  </a:lnTo>
                  <a:lnTo>
                    <a:pt x="2811411" y="107174"/>
                  </a:lnTo>
                  <a:lnTo>
                    <a:pt x="2833824" y="148464"/>
                  </a:lnTo>
                  <a:lnTo>
                    <a:pt x="2847989" y="194091"/>
                  </a:lnTo>
                  <a:lnTo>
                    <a:pt x="2852928" y="243078"/>
                  </a:lnTo>
                  <a:lnTo>
                    <a:pt x="2852928" y="1215402"/>
                  </a:lnTo>
                  <a:lnTo>
                    <a:pt x="2847989" y="1264392"/>
                  </a:lnTo>
                  <a:lnTo>
                    <a:pt x="2833824" y="1310023"/>
                  </a:lnTo>
                  <a:lnTo>
                    <a:pt x="2811411" y="1351315"/>
                  </a:lnTo>
                  <a:lnTo>
                    <a:pt x="2781728" y="1387292"/>
                  </a:lnTo>
                  <a:lnTo>
                    <a:pt x="2745753" y="1416976"/>
                  </a:lnTo>
                  <a:lnTo>
                    <a:pt x="2704463" y="1439389"/>
                  </a:lnTo>
                  <a:lnTo>
                    <a:pt x="2658836" y="1453554"/>
                  </a:lnTo>
                  <a:lnTo>
                    <a:pt x="2609850" y="1458493"/>
                  </a:lnTo>
                  <a:lnTo>
                    <a:pt x="243103" y="1458493"/>
                  </a:lnTo>
                  <a:lnTo>
                    <a:pt x="194108" y="1453554"/>
                  </a:lnTo>
                  <a:lnTo>
                    <a:pt x="148475" y="1439389"/>
                  </a:lnTo>
                  <a:lnTo>
                    <a:pt x="107181" y="1416976"/>
                  </a:lnTo>
                  <a:lnTo>
                    <a:pt x="71202" y="1387292"/>
                  </a:lnTo>
                  <a:lnTo>
                    <a:pt x="41517" y="1351315"/>
                  </a:lnTo>
                  <a:lnTo>
                    <a:pt x="19103" y="1310023"/>
                  </a:lnTo>
                  <a:lnTo>
                    <a:pt x="4938" y="1264392"/>
                  </a:lnTo>
                  <a:lnTo>
                    <a:pt x="0" y="1215402"/>
                  </a:lnTo>
                  <a:lnTo>
                    <a:pt x="0" y="243078"/>
                  </a:lnTo>
                  <a:close/>
                </a:path>
              </a:pathLst>
            </a:custGeom>
            <a:ln w="25400">
              <a:solidFill>
                <a:srgbClr val="FFFFFF"/>
              </a:solidFill>
            </a:ln>
          </p:spPr>
          <p:txBody>
            <a:bodyPr wrap="square" lIns="0" tIns="0" rIns="0" bIns="0" rtlCol="0"/>
            <a:lstStyle/>
            <a:p>
              <a:endParaRPr/>
            </a:p>
          </p:txBody>
        </p:sp>
      </p:grpSp>
      <p:sp>
        <p:nvSpPr>
          <p:cNvPr id="25" name="object 25"/>
          <p:cNvSpPr txBox="1"/>
          <p:nvPr/>
        </p:nvSpPr>
        <p:spPr>
          <a:xfrm>
            <a:off x="951077" y="5103367"/>
            <a:ext cx="2169160" cy="546735"/>
          </a:xfrm>
          <a:prstGeom prst="rect">
            <a:avLst/>
          </a:prstGeom>
        </p:spPr>
        <p:txBody>
          <a:bodyPr vert="horz" wrap="square" lIns="0" tIns="43815" rIns="0" bIns="0" rtlCol="0">
            <a:spAutoFit/>
          </a:bodyPr>
          <a:lstStyle/>
          <a:p>
            <a:pPr marL="247015" marR="5080" indent="-234950">
              <a:lnSpc>
                <a:spcPts val="1939"/>
              </a:lnSpc>
              <a:spcBef>
                <a:spcPts val="345"/>
              </a:spcBef>
            </a:pPr>
            <a:r>
              <a:rPr sz="1800" spc="-5" dirty="0">
                <a:solidFill>
                  <a:srgbClr val="FFFFFF"/>
                </a:solidFill>
                <a:latin typeface="Arial"/>
                <a:cs typeface="Arial"/>
              </a:rPr>
              <a:t>Lãng phí thời gian</a:t>
            </a:r>
            <a:r>
              <a:rPr sz="1800" spc="-65" dirty="0">
                <a:solidFill>
                  <a:srgbClr val="FFFFFF"/>
                </a:solidFill>
                <a:latin typeface="Arial"/>
                <a:cs typeface="Arial"/>
              </a:rPr>
              <a:t> </a:t>
            </a:r>
            <a:r>
              <a:rPr sz="1800" dirty="0">
                <a:solidFill>
                  <a:srgbClr val="FFFFFF"/>
                </a:solidFill>
                <a:latin typeface="Arial"/>
                <a:cs typeface="Arial"/>
              </a:rPr>
              <a:t>và  tiền </a:t>
            </a:r>
            <a:r>
              <a:rPr sz="1800" spc="-5" dirty="0">
                <a:solidFill>
                  <a:srgbClr val="FFFFFF"/>
                </a:solidFill>
                <a:latin typeface="Arial"/>
                <a:cs typeface="Arial"/>
              </a:rPr>
              <a:t>bạc </a:t>
            </a:r>
            <a:r>
              <a:rPr sz="1800" dirty="0">
                <a:solidFill>
                  <a:srgbClr val="FFFFFF"/>
                </a:solidFill>
                <a:latin typeface="Arial"/>
                <a:cs typeface="Arial"/>
              </a:rPr>
              <a:t>của</a:t>
            </a:r>
            <a:r>
              <a:rPr sz="1800" spc="-50" dirty="0">
                <a:solidFill>
                  <a:srgbClr val="FFFFFF"/>
                </a:solidFill>
                <a:latin typeface="Arial"/>
                <a:cs typeface="Arial"/>
              </a:rPr>
              <a:t> </a:t>
            </a:r>
            <a:r>
              <a:rPr sz="1800" spc="-5" dirty="0">
                <a:solidFill>
                  <a:srgbClr val="FFFFFF"/>
                </a:solidFill>
                <a:latin typeface="Arial"/>
                <a:cs typeface="Arial"/>
              </a:rPr>
              <a:t>bạn</a:t>
            </a:r>
            <a:endParaRPr sz="1800">
              <a:latin typeface="Arial"/>
              <a:cs typeface="Arial"/>
            </a:endParaRPr>
          </a:p>
        </p:txBody>
      </p:sp>
      <p:sp>
        <p:nvSpPr>
          <p:cNvPr id="27" name="object 27"/>
          <p:cNvSpPr txBox="1">
            <a:spLocks noGrp="1"/>
          </p:cNvSpPr>
          <p:nvPr>
            <p:ph type="title"/>
          </p:nvPr>
        </p:nvSpPr>
        <p:spPr>
          <a:xfrm>
            <a:off x="609600" y="338328"/>
            <a:ext cx="8001000" cy="734817"/>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dirty="0">
                <a:solidFill>
                  <a:schemeClr val="tx1"/>
                </a:solidFill>
                <a:latin typeface="Arial"/>
                <a:cs typeface="Arial"/>
              </a:rPr>
              <a:t>Thành </a:t>
            </a:r>
            <a:r>
              <a:rPr sz="3200" b="0" spc="-5" dirty="0">
                <a:solidFill>
                  <a:schemeClr val="tx1"/>
                </a:solidFill>
                <a:latin typeface="Arial"/>
                <a:cs typeface="Arial"/>
              </a:rPr>
              <a:t>phần quan </a:t>
            </a:r>
            <a:r>
              <a:rPr sz="3200" b="0" dirty="0">
                <a:solidFill>
                  <a:schemeClr val="tx1"/>
                </a:solidFill>
                <a:latin typeface="Arial"/>
                <a:cs typeface="Arial"/>
              </a:rPr>
              <a:t>trọng </a:t>
            </a:r>
            <a:r>
              <a:rPr sz="3200" b="0" spc="-5" dirty="0">
                <a:solidFill>
                  <a:schemeClr val="tx1"/>
                </a:solidFill>
                <a:latin typeface="Arial"/>
                <a:cs typeface="Arial"/>
              </a:rPr>
              <a:t>nhất </a:t>
            </a:r>
            <a:r>
              <a:rPr sz="3200" b="0" dirty="0">
                <a:solidFill>
                  <a:schemeClr val="tx1"/>
                </a:solidFill>
                <a:latin typeface="Arial"/>
                <a:cs typeface="Arial"/>
              </a:rPr>
              <a:t>–</a:t>
            </a:r>
            <a:r>
              <a:rPr sz="3200" b="0" spc="-140" dirty="0">
                <a:solidFill>
                  <a:schemeClr val="tx1"/>
                </a:solidFill>
                <a:latin typeface="Arial"/>
                <a:cs typeface="Arial"/>
              </a:rPr>
              <a:t> </a:t>
            </a:r>
            <a:r>
              <a:rPr sz="3200" b="0" dirty="0" err="1" smtClean="0">
                <a:solidFill>
                  <a:schemeClr val="tx1"/>
                </a:solidFill>
                <a:latin typeface="Arial"/>
                <a:cs typeface="Arial"/>
              </a:rPr>
              <a:t>Bạn</a:t>
            </a:r>
            <a:endParaRPr sz="3200" dirty="0">
              <a:solidFill>
                <a:schemeClr val="tx1"/>
              </a:solidFill>
              <a:latin typeface="Arial"/>
              <a:cs typeface="Arial"/>
            </a:endParaRPr>
          </a:p>
        </p:txBody>
      </p:sp>
      <p:sp>
        <p:nvSpPr>
          <p:cNvPr id="28" name="object 28"/>
          <p:cNvSpPr txBox="1">
            <a:spLocks noGrp="1"/>
          </p:cNvSpPr>
          <p:nvPr>
            <p:ph type="sldNum" sz="quarter" idx="12"/>
          </p:nvPr>
        </p:nvSpPr>
        <p:spPr>
          <a:prstGeom prst="rect">
            <a:avLst/>
          </a:prstGeom>
        </p:spPr>
        <p:txBody>
          <a:bodyPr vert="horz" wrap="square" lIns="0" tIns="0" rIns="0" bIns="0" rtlCol="0">
            <a:spAutoFit/>
          </a:bodyPr>
          <a:lstStyle/>
          <a:p>
            <a:pPr marL="12700">
              <a:lnSpc>
                <a:spcPts val="1650"/>
              </a:lnSpc>
            </a:pPr>
            <a:r>
              <a:rPr dirty="0"/>
              <a:t>1-</a:t>
            </a:r>
            <a:fld id="{81D60167-4931-47E6-BA6A-407CBD079E47}" type="slidenum">
              <a:rPr dirty="0"/>
              <a:t>35</a:t>
            </a:fld>
            <a:endParaRPr dirty="0"/>
          </a:p>
        </p:txBody>
      </p:sp>
    </p:spTree>
    <p:extLst>
      <p:ext uri="{BB962C8B-B14F-4D97-AF65-F5344CB8AC3E}">
        <p14:creationId xmlns:p14="http://schemas.microsoft.com/office/powerpoint/2010/main" val="893032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3554" y="1624008"/>
            <a:ext cx="7950200" cy="1176655"/>
            <a:chOff x="596900" y="1808226"/>
            <a:chExt cx="7950200" cy="1176655"/>
          </a:xfrm>
        </p:grpSpPr>
        <p:sp>
          <p:nvSpPr>
            <p:cNvPr id="3" name="object 3"/>
            <p:cNvSpPr/>
            <p:nvPr/>
          </p:nvSpPr>
          <p:spPr>
            <a:xfrm>
              <a:off x="609600" y="1820926"/>
              <a:ext cx="7924800" cy="115074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9600" y="1820926"/>
              <a:ext cx="7924800" cy="1151255"/>
            </a:xfrm>
            <a:custGeom>
              <a:avLst/>
              <a:gdLst/>
              <a:ahLst/>
              <a:cxnLst/>
              <a:rect l="l" t="t" r="r" b="b"/>
              <a:pathLst>
                <a:path w="7924800" h="1151255">
                  <a:moveTo>
                    <a:pt x="7924800" y="191770"/>
                  </a:moveTo>
                  <a:lnTo>
                    <a:pt x="7924800" y="958976"/>
                  </a:lnTo>
                  <a:lnTo>
                    <a:pt x="7919814" y="987316"/>
                  </a:lnTo>
                  <a:lnTo>
                    <a:pt x="7882059" y="1039825"/>
                  </a:lnTo>
                  <a:lnTo>
                    <a:pt x="7850712" y="1063400"/>
                  </a:lnTo>
                  <a:lnTo>
                    <a:pt x="7811998" y="1084794"/>
                  </a:lnTo>
                  <a:lnTo>
                    <a:pt x="7766628" y="1103711"/>
                  </a:lnTo>
                  <a:lnTo>
                    <a:pt x="7715312" y="1119853"/>
                  </a:lnTo>
                  <a:lnTo>
                    <a:pt x="7658762" y="1132924"/>
                  </a:lnTo>
                  <a:lnTo>
                    <a:pt x="7597687" y="1142628"/>
                  </a:lnTo>
                  <a:lnTo>
                    <a:pt x="7532798" y="1148667"/>
                  </a:lnTo>
                  <a:lnTo>
                    <a:pt x="7464806" y="1150747"/>
                  </a:lnTo>
                  <a:lnTo>
                    <a:pt x="0" y="1150747"/>
                  </a:lnTo>
                  <a:lnTo>
                    <a:pt x="0" y="0"/>
                  </a:lnTo>
                  <a:lnTo>
                    <a:pt x="7464806" y="0"/>
                  </a:lnTo>
                  <a:lnTo>
                    <a:pt x="7532798" y="2079"/>
                  </a:lnTo>
                  <a:lnTo>
                    <a:pt x="7597687" y="8118"/>
                  </a:lnTo>
                  <a:lnTo>
                    <a:pt x="7658762" y="17822"/>
                  </a:lnTo>
                  <a:lnTo>
                    <a:pt x="7715312" y="30893"/>
                  </a:lnTo>
                  <a:lnTo>
                    <a:pt x="7766628" y="47035"/>
                  </a:lnTo>
                  <a:lnTo>
                    <a:pt x="7811998" y="65952"/>
                  </a:lnTo>
                  <a:lnTo>
                    <a:pt x="7850712" y="87346"/>
                  </a:lnTo>
                  <a:lnTo>
                    <a:pt x="7882059" y="110921"/>
                  </a:lnTo>
                  <a:lnTo>
                    <a:pt x="7919814" y="163430"/>
                  </a:lnTo>
                  <a:lnTo>
                    <a:pt x="7924800" y="191770"/>
                  </a:lnTo>
                  <a:close/>
                </a:path>
              </a:pathLst>
            </a:custGeom>
            <a:ln w="25400">
              <a:solidFill>
                <a:srgbClr val="003CAB"/>
              </a:solidFill>
            </a:ln>
          </p:spPr>
          <p:txBody>
            <a:bodyPr wrap="square" lIns="0" tIns="0" rIns="0" bIns="0" rtlCol="0"/>
            <a:lstStyle/>
            <a:p>
              <a:endParaRPr/>
            </a:p>
          </p:txBody>
        </p:sp>
      </p:grpSp>
      <p:sp>
        <p:nvSpPr>
          <p:cNvPr id="5" name="object 5"/>
          <p:cNvSpPr txBox="1"/>
          <p:nvPr/>
        </p:nvSpPr>
        <p:spPr>
          <a:xfrm>
            <a:off x="646582" y="1846021"/>
            <a:ext cx="7764145" cy="1050290"/>
          </a:xfrm>
          <a:prstGeom prst="rect">
            <a:avLst/>
          </a:prstGeom>
        </p:spPr>
        <p:txBody>
          <a:bodyPr vert="horz" wrap="square" lIns="0" tIns="54610" rIns="0" bIns="0" rtlCol="0">
            <a:spAutoFit/>
          </a:bodyPr>
          <a:lstStyle/>
          <a:p>
            <a:pPr marL="12700" marR="5080" algn="just">
              <a:lnSpc>
                <a:spcPts val="2590"/>
              </a:lnSpc>
              <a:spcBef>
                <a:spcPts val="430"/>
              </a:spcBef>
            </a:pPr>
            <a:r>
              <a:rPr sz="2400" dirty="0">
                <a:solidFill>
                  <a:srgbClr val="000308"/>
                </a:solidFill>
                <a:latin typeface="Arial"/>
                <a:cs typeface="Arial"/>
              </a:rPr>
              <a:t>Cân </a:t>
            </a:r>
            <a:r>
              <a:rPr sz="2400" spc="-5" dirty="0">
                <a:solidFill>
                  <a:srgbClr val="000308"/>
                </a:solidFill>
                <a:latin typeface="Arial"/>
                <a:cs typeface="Arial"/>
              </a:rPr>
              <a:t>nhắc lựa chọn </a:t>
            </a:r>
            <a:r>
              <a:rPr sz="2400" dirty="0">
                <a:solidFill>
                  <a:srgbClr val="000308"/>
                </a:solidFill>
                <a:latin typeface="Arial"/>
                <a:cs typeface="Arial"/>
              </a:rPr>
              <a:t>thay thế </a:t>
            </a:r>
            <a:r>
              <a:rPr sz="2400" spc="-5" dirty="0">
                <a:solidFill>
                  <a:srgbClr val="000308"/>
                </a:solidFill>
                <a:latin typeface="Arial"/>
                <a:cs typeface="Arial"/>
              </a:rPr>
              <a:t>công nghệ </a:t>
            </a:r>
            <a:r>
              <a:rPr sz="2400" dirty="0">
                <a:solidFill>
                  <a:srgbClr val="000308"/>
                </a:solidFill>
                <a:latin typeface="Arial"/>
                <a:cs typeface="Arial"/>
              </a:rPr>
              <a:t>thấp với công  </a:t>
            </a:r>
            <a:r>
              <a:rPr sz="2400" spc="-5" dirty="0">
                <a:solidFill>
                  <a:srgbClr val="000308"/>
                </a:solidFill>
                <a:latin typeface="Arial"/>
                <a:cs typeface="Arial"/>
              </a:rPr>
              <a:t>nghệ cao </a:t>
            </a:r>
            <a:r>
              <a:rPr sz="2400" dirty="0">
                <a:solidFill>
                  <a:srgbClr val="000308"/>
                </a:solidFill>
                <a:latin typeface="Arial"/>
                <a:cs typeface="Arial"/>
              </a:rPr>
              <a:t>khi phần </a:t>
            </a:r>
            <a:r>
              <a:rPr sz="2400" spc="-5" dirty="0">
                <a:solidFill>
                  <a:srgbClr val="000308"/>
                </a:solidFill>
                <a:latin typeface="Arial"/>
                <a:cs typeface="Arial"/>
              </a:rPr>
              <a:t>lớn </a:t>
            </a:r>
            <a:r>
              <a:rPr sz="2400" dirty="0">
                <a:solidFill>
                  <a:srgbClr val="000308"/>
                </a:solidFill>
                <a:latin typeface="Arial"/>
                <a:cs typeface="Arial"/>
              </a:rPr>
              <a:t>các </a:t>
            </a:r>
            <a:r>
              <a:rPr sz="2400" spc="-5" dirty="0">
                <a:solidFill>
                  <a:srgbClr val="000308"/>
                </a:solidFill>
                <a:latin typeface="Arial"/>
                <a:cs typeface="Arial"/>
              </a:rPr>
              <a:t>công việc được chuyển </a:t>
            </a:r>
            <a:r>
              <a:rPr sz="2400" dirty="0">
                <a:solidFill>
                  <a:srgbClr val="000308"/>
                </a:solidFill>
                <a:latin typeface="Arial"/>
                <a:cs typeface="Arial"/>
              </a:rPr>
              <a:t>giao  từ </a:t>
            </a:r>
            <a:r>
              <a:rPr sz="2400" spc="-5" dirty="0">
                <a:solidFill>
                  <a:srgbClr val="000308"/>
                </a:solidFill>
                <a:latin typeface="Arial"/>
                <a:cs typeface="Arial"/>
              </a:rPr>
              <a:t>người sang </a:t>
            </a:r>
            <a:r>
              <a:rPr sz="2400" dirty="0">
                <a:solidFill>
                  <a:srgbClr val="000308"/>
                </a:solidFill>
                <a:latin typeface="Arial"/>
                <a:cs typeface="Arial"/>
              </a:rPr>
              <a:t>máy</a:t>
            </a:r>
            <a:r>
              <a:rPr sz="2400" spc="10" dirty="0">
                <a:solidFill>
                  <a:srgbClr val="000308"/>
                </a:solidFill>
                <a:latin typeface="Arial"/>
                <a:cs typeface="Arial"/>
              </a:rPr>
              <a:t> </a:t>
            </a:r>
            <a:r>
              <a:rPr sz="2400" dirty="0">
                <a:solidFill>
                  <a:srgbClr val="000308"/>
                </a:solidFill>
                <a:latin typeface="Arial"/>
                <a:cs typeface="Arial"/>
              </a:rPr>
              <a:t>tính</a:t>
            </a:r>
            <a:r>
              <a:rPr sz="2400" dirty="0">
                <a:solidFill>
                  <a:srgbClr val="00091E"/>
                </a:solidFill>
                <a:latin typeface="Arial"/>
                <a:cs typeface="Arial"/>
              </a:rPr>
              <a:t>.</a:t>
            </a:r>
            <a:endParaRPr sz="2400">
              <a:latin typeface="Arial"/>
              <a:cs typeface="Arial"/>
            </a:endParaRPr>
          </a:p>
        </p:txBody>
      </p:sp>
      <p:grpSp>
        <p:nvGrpSpPr>
          <p:cNvPr id="6" name="object 6"/>
          <p:cNvGrpSpPr/>
          <p:nvPr/>
        </p:nvGrpSpPr>
        <p:grpSpPr>
          <a:xfrm>
            <a:off x="3449701" y="3111500"/>
            <a:ext cx="5097780" cy="3027680"/>
            <a:chOff x="3449701" y="3111500"/>
            <a:chExt cx="5097780" cy="3027680"/>
          </a:xfrm>
        </p:grpSpPr>
        <p:sp>
          <p:nvSpPr>
            <p:cNvPr id="7" name="object 7"/>
            <p:cNvSpPr/>
            <p:nvPr/>
          </p:nvSpPr>
          <p:spPr>
            <a:xfrm>
              <a:off x="3462401" y="3124200"/>
              <a:ext cx="5071999" cy="30019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462401" y="3124200"/>
              <a:ext cx="5072380" cy="3002280"/>
            </a:xfrm>
            <a:custGeom>
              <a:avLst/>
              <a:gdLst/>
              <a:ahLst/>
              <a:cxnLst/>
              <a:rect l="l" t="t" r="r" b="b"/>
              <a:pathLst>
                <a:path w="5072380" h="3002279">
                  <a:moveTo>
                    <a:pt x="5071999" y="500380"/>
                  </a:moveTo>
                  <a:lnTo>
                    <a:pt x="5071999" y="2501620"/>
                  </a:lnTo>
                  <a:lnTo>
                    <a:pt x="5070018" y="2559970"/>
                  </a:lnTo>
                  <a:lnTo>
                    <a:pt x="5064222" y="2616342"/>
                  </a:lnTo>
                  <a:lnTo>
                    <a:pt x="5054834" y="2670363"/>
                  </a:lnTo>
                  <a:lnTo>
                    <a:pt x="5042072" y="2721656"/>
                  </a:lnTo>
                  <a:lnTo>
                    <a:pt x="5026160" y="2769845"/>
                  </a:lnTo>
                  <a:lnTo>
                    <a:pt x="5007317" y="2814557"/>
                  </a:lnTo>
                  <a:lnTo>
                    <a:pt x="4985766" y="2855414"/>
                  </a:lnTo>
                  <a:lnTo>
                    <a:pt x="4961725" y="2892041"/>
                  </a:lnTo>
                  <a:lnTo>
                    <a:pt x="4935418" y="2924064"/>
                  </a:lnTo>
                  <a:lnTo>
                    <a:pt x="4907065" y="2951106"/>
                  </a:lnTo>
                  <a:lnTo>
                    <a:pt x="4845105" y="2988747"/>
                  </a:lnTo>
                  <a:lnTo>
                    <a:pt x="4777613" y="3001962"/>
                  </a:lnTo>
                  <a:lnTo>
                    <a:pt x="0" y="3001962"/>
                  </a:lnTo>
                  <a:lnTo>
                    <a:pt x="0" y="0"/>
                  </a:lnTo>
                  <a:lnTo>
                    <a:pt x="4777613" y="0"/>
                  </a:lnTo>
                  <a:lnTo>
                    <a:pt x="4811940" y="3366"/>
                  </a:lnTo>
                  <a:lnTo>
                    <a:pt x="4876887" y="29171"/>
                  </a:lnTo>
                  <a:lnTo>
                    <a:pt x="4935418" y="77903"/>
                  </a:lnTo>
                  <a:lnTo>
                    <a:pt x="4961725" y="109927"/>
                  </a:lnTo>
                  <a:lnTo>
                    <a:pt x="4985765" y="146557"/>
                  </a:lnTo>
                  <a:lnTo>
                    <a:pt x="5007317" y="187417"/>
                  </a:lnTo>
                  <a:lnTo>
                    <a:pt x="5026160" y="232132"/>
                  </a:lnTo>
                  <a:lnTo>
                    <a:pt x="5042072" y="280325"/>
                  </a:lnTo>
                  <a:lnTo>
                    <a:pt x="5054834" y="331622"/>
                  </a:lnTo>
                  <a:lnTo>
                    <a:pt x="5064222" y="385647"/>
                  </a:lnTo>
                  <a:lnTo>
                    <a:pt x="5070018" y="442025"/>
                  </a:lnTo>
                  <a:lnTo>
                    <a:pt x="5071999" y="500380"/>
                  </a:lnTo>
                  <a:close/>
                </a:path>
              </a:pathLst>
            </a:custGeom>
            <a:ln w="25400">
              <a:solidFill>
                <a:srgbClr val="003CAB"/>
              </a:solidFill>
            </a:ln>
          </p:spPr>
          <p:txBody>
            <a:bodyPr wrap="square" lIns="0" tIns="0" rIns="0" bIns="0" rtlCol="0"/>
            <a:lstStyle/>
            <a:p>
              <a:endParaRPr/>
            </a:p>
          </p:txBody>
        </p:sp>
      </p:grpSp>
      <p:sp>
        <p:nvSpPr>
          <p:cNvPr id="9" name="object 9"/>
          <p:cNvSpPr txBox="1"/>
          <p:nvPr/>
        </p:nvSpPr>
        <p:spPr>
          <a:xfrm>
            <a:off x="3499865" y="3249294"/>
            <a:ext cx="4812665" cy="2700655"/>
          </a:xfrm>
          <a:prstGeom prst="rect">
            <a:avLst/>
          </a:prstGeom>
        </p:spPr>
        <p:txBody>
          <a:bodyPr vert="horz" wrap="square" lIns="0" tIns="26034" rIns="0" bIns="0" rtlCol="0">
            <a:spAutoFit/>
          </a:bodyPr>
          <a:lstStyle/>
          <a:p>
            <a:pPr marL="127000" indent="-114300">
              <a:lnSpc>
                <a:spcPct val="100000"/>
              </a:lnSpc>
              <a:spcBef>
                <a:spcPts val="204"/>
              </a:spcBef>
              <a:buChar char="•"/>
              <a:tabLst>
                <a:tab pos="127000" algn="l"/>
              </a:tabLst>
            </a:pPr>
            <a:r>
              <a:rPr sz="1800" spc="-5" dirty="0">
                <a:solidFill>
                  <a:srgbClr val="00091E"/>
                </a:solidFill>
                <a:latin typeface="Arial"/>
                <a:cs typeface="Arial"/>
              </a:rPr>
              <a:t>Phần cứng </a:t>
            </a:r>
            <a:r>
              <a:rPr sz="1800" dirty="0">
                <a:solidFill>
                  <a:srgbClr val="00091E"/>
                </a:solidFill>
                <a:latin typeface="Arial"/>
                <a:cs typeface="Arial"/>
              </a:rPr>
              <a:t>mới </a:t>
            </a:r>
            <a:r>
              <a:rPr sz="1800" spc="-5" dirty="0">
                <a:solidFill>
                  <a:srgbClr val="00091E"/>
                </a:solidFill>
                <a:latin typeface="Arial"/>
                <a:cs typeface="Arial"/>
              </a:rPr>
              <a:t>nào </a:t>
            </a:r>
            <a:r>
              <a:rPr sz="1800" dirty="0">
                <a:solidFill>
                  <a:srgbClr val="00091E"/>
                </a:solidFill>
                <a:latin typeface="Arial"/>
                <a:cs typeface="Arial"/>
              </a:rPr>
              <a:t>cần </a:t>
            </a:r>
            <a:r>
              <a:rPr sz="1800" spc="-5" dirty="0">
                <a:solidFill>
                  <a:srgbClr val="00091E"/>
                </a:solidFill>
                <a:latin typeface="Arial"/>
                <a:cs typeface="Arial"/>
              </a:rPr>
              <a:t>dùng?</a:t>
            </a:r>
            <a:endParaRPr sz="1800" dirty="0">
              <a:latin typeface="Arial"/>
              <a:cs typeface="Arial"/>
            </a:endParaRPr>
          </a:p>
          <a:p>
            <a:pPr marL="127000" indent="-114300">
              <a:lnSpc>
                <a:spcPct val="100000"/>
              </a:lnSpc>
              <a:spcBef>
                <a:spcPts val="110"/>
              </a:spcBef>
              <a:buChar char="•"/>
              <a:tabLst>
                <a:tab pos="127000" algn="l"/>
              </a:tabLst>
            </a:pPr>
            <a:r>
              <a:rPr sz="1800" spc="-10" dirty="0">
                <a:solidFill>
                  <a:srgbClr val="00091E"/>
                </a:solidFill>
                <a:latin typeface="Arial"/>
                <a:cs typeface="Arial"/>
              </a:rPr>
              <a:t>Chương </a:t>
            </a:r>
            <a:r>
              <a:rPr sz="1800" dirty="0">
                <a:solidFill>
                  <a:srgbClr val="00091E"/>
                </a:solidFill>
                <a:latin typeface="Arial"/>
                <a:cs typeface="Arial"/>
              </a:rPr>
              <a:t>trình </a:t>
            </a:r>
            <a:r>
              <a:rPr sz="1800" spc="-5" dirty="0">
                <a:solidFill>
                  <a:srgbClr val="00091E"/>
                </a:solidFill>
                <a:latin typeface="Arial"/>
                <a:cs typeface="Arial"/>
              </a:rPr>
              <a:t>nào </a:t>
            </a:r>
            <a:r>
              <a:rPr sz="1800" dirty="0">
                <a:solidFill>
                  <a:srgbClr val="00091E"/>
                </a:solidFill>
                <a:latin typeface="Arial"/>
                <a:cs typeface="Arial"/>
              </a:rPr>
              <a:t>cần </a:t>
            </a:r>
            <a:r>
              <a:rPr sz="1800" spc="-10" dirty="0">
                <a:solidFill>
                  <a:srgbClr val="00091E"/>
                </a:solidFill>
                <a:latin typeface="Arial"/>
                <a:cs typeface="Arial"/>
              </a:rPr>
              <a:t>bản</a:t>
            </a:r>
            <a:r>
              <a:rPr sz="1800" dirty="0">
                <a:solidFill>
                  <a:srgbClr val="00091E"/>
                </a:solidFill>
                <a:latin typeface="Arial"/>
                <a:cs typeface="Arial"/>
              </a:rPr>
              <a:t> </a:t>
            </a:r>
            <a:r>
              <a:rPr sz="1800" spc="-10" dirty="0">
                <a:solidFill>
                  <a:srgbClr val="00091E"/>
                </a:solidFill>
                <a:latin typeface="Arial"/>
                <a:cs typeface="Arial"/>
              </a:rPr>
              <a:t>quyền?</a:t>
            </a:r>
            <a:endParaRPr sz="1800" dirty="0">
              <a:latin typeface="Arial"/>
              <a:cs typeface="Arial"/>
            </a:endParaRPr>
          </a:p>
          <a:p>
            <a:pPr marL="127000" indent="-114300">
              <a:lnSpc>
                <a:spcPct val="100000"/>
              </a:lnSpc>
              <a:spcBef>
                <a:spcPts val="110"/>
              </a:spcBef>
              <a:buChar char="•"/>
              <a:tabLst>
                <a:tab pos="127000" algn="l"/>
              </a:tabLst>
            </a:pPr>
            <a:r>
              <a:rPr sz="1800" spc="-5" dirty="0">
                <a:solidFill>
                  <a:srgbClr val="00091E"/>
                </a:solidFill>
                <a:latin typeface="Arial"/>
                <a:cs typeface="Arial"/>
              </a:rPr>
              <a:t>Cơ </a:t>
            </a:r>
            <a:r>
              <a:rPr sz="1800" dirty="0">
                <a:solidFill>
                  <a:srgbClr val="00091E"/>
                </a:solidFill>
                <a:latin typeface="Arial"/>
                <a:cs typeface="Arial"/>
              </a:rPr>
              <a:t>sở </a:t>
            </a:r>
            <a:r>
              <a:rPr sz="1800" spc="-5" dirty="0">
                <a:solidFill>
                  <a:srgbClr val="00091E"/>
                </a:solidFill>
                <a:latin typeface="Arial"/>
                <a:cs typeface="Arial"/>
              </a:rPr>
              <a:t>dữ liệu nào </a:t>
            </a:r>
            <a:r>
              <a:rPr sz="1800" dirty="0">
                <a:solidFill>
                  <a:srgbClr val="00091E"/>
                </a:solidFill>
                <a:latin typeface="Arial"/>
                <a:cs typeface="Arial"/>
              </a:rPr>
              <a:t>cần </a:t>
            </a:r>
            <a:r>
              <a:rPr sz="1800" spc="-10" dirty="0">
                <a:solidFill>
                  <a:srgbClr val="00091E"/>
                </a:solidFill>
                <a:latin typeface="Arial"/>
                <a:cs typeface="Arial"/>
              </a:rPr>
              <a:t>được </a:t>
            </a:r>
            <a:r>
              <a:rPr sz="1800" spc="-5" dirty="0">
                <a:solidFill>
                  <a:srgbClr val="00091E"/>
                </a:solidFill>
                <a:latin typeface="Arial"/>
                <a:cs typeface="Arial"/>
              </a:rPr>
              <a:t>tạo?</a:t>
            </a:r>
            <a:endParaRPr sz="1800" dirty="0">
              <a:latin typeface="Arial"/>
              <a:cs typeface="Arial"/>
            </a:endParaRPr>
          </a:p>
          <a:p>
            <a:pPr marL="127000" marR="5080" indent="-114300">
              <a:lnSpc>
                <a:spcPts val="1939"/>
              </a:lnSpc>
              <a:spcBef>
                <a:spcPts val="355"/>
              </a:spcBef>
              <a:buChar char="•"/>
              <a:tabLst>
                <a:tab pos="127000" algn="l"/>
              </a:tabLst>
            </a:pPr>
            <a:r>
              <a:rPr sz="1800" dirty="0">
                <a:solidFill>
                  <a:srgbClr val="00091E"/>
                </a:solidFill>
                <a:latin typeface="Arial"/>
                <a:cs typeface="Arial"/>
              </a:rPr>
              <a:t>Quy trình </a:t>
            </a:r>
            <a:r>
              <a:rPr sz="1800" spc="-5" dirty="0">
                <a:solidFill>
                  <a:srgbClr val="00091E"/>
                </a:solidFill>
                <a:latin typeface="Arial"/>
                <a:cs typeface="Arial"/>
              </a:rPr>
              <a:t>nào </a:t>
            </a:r>
            <a:r>
              <a:rPr sz="1800" dirty="0">
                <a:solidFill>
                  <a:srgbClr val="00091E"/>
                </a:solidFill>
                <a:latin typeface="Arial"/>
                <a:cs typeface="Arial"/>
              </a:rPr>
              <a:t>cần </a:t>
            </a:r>
            <a:r>
              <a:rPr sz="1800" spc="-10" dirty="0">
                <a:solidFill>
                  <a:srgbClr val="00091E"/>
                </a:solidFill>
                <a:latin typeface="Arial"/>
                <a:cs typeface="Arial"/>
              </a:rPr>
              <a:t>được </a:t>
            </a:r>
            <a:r>
              <a:rPr sz="1800" spc="-5" dirty="0">
                <a:solidFill>
                  <a:srgbClr val="00091E"/>
                </a:solidFill>
                <a:latin typeface="Arial"/>
                <a:cs typeface="Arial"/>
              </a:rPr>
              <a:t>phát </a:t>
            </a:r>
            <a:r>
              <a:rPr sz="1800" dirty="0">
                <a:solidFill>
                  <a:srgbClr val="00091E"/>
                </a:solidFill>
                <a:latin typeface="Arial"/>
                <a:cs typeface="Arial"/>
              </a:rPr>
              <a:t>triển </a:t>
            </a:r>
            <a:r>
              <a:rPr sz="1800" spc="-5" dirty="0">
                <a:solidFill>
                  <a:srgbClr val="00091E"/>
                </a:solidFill>
                <a:latin typeface="Arial"/>
                <a:cs typeface="Arial"/>
              </a:rPr>
              <a:t>cho việc </a:t>
            </a:r>
            <a:r>
              <a:rPr sz="1800" dirty="0">
                <a:solidFill>
                  <a:srgbClr val="00091E"/>
                </a:solidFill>
                <a:latin typeface="Arial"/>
                <a:cs typeface="Arial"/>
              </a:rPr>
              <a:t>sử  </a:t>
            </a:r>
            <a:r>
              <a:rPr sz="1800" spc="-10" dirty="0">
                <a:solidFill>
                  <a:srgbClr val="00091E"/>
                </a:solidFill>
                <a:latin typeface="Arial"/>
                <a:cs typeface="Arial"/>
              </a:rPr>
              <a:t>dụng </a:t>
            </a:r>
            <a:r>
              <a:rPr sz="1800" spc="-5" dirty="0">
                <a:solidFill>
                  <a:srgbClr val="00091E"/>
                </a:solidFill>
                <a:latin typeface="Arial"/>
                <a:cs typeface="Arial"/>
              </a:rPr>
              <a:t>và </a:t>
            </a:r>
            <a:r>
              <a:rPr sz="1800" spc="-10" dirty="0">
                <a:solidFill>
                  <a:srgbClr val="00091E"/>
                </a:solidFill>
                <a:latin typeface="Arial"/>
                <a:cs typeface="Arial"/>
              </a:rPr>
              <a:t>quản </a:t>
            </a:r>
            <a:r>
              <a:rPr sz="1800" spc="-5" dirty="0">
                <a:solidFill>
                  <a:srgbClr val="00091E"/>
                </a:solidFill>
                <a:latin typeface="Arial"/>
                <a:cs typeface="Arial"/>
              </a:rPr>
              <a:t>lý</a:t>
            </a:r>
            <a:r>
              <a:rPr sz="1800" spc="35" dirty="0">
                <a:solidFill>
                  <a:srgbClr val="00091E"/>
                </a:solidFill>
                <a:latin typeface="Arial"/>
                <a:cs typeface="Arial"/>
              </a:rPr>
              <a:t> </a:t>
            </a:r>
            <a:r>
              <a:rPr sz="1800" spc="5" dirty="0">
                <a:solidFill>
                  <a:srgbClr val="00091E"/>
                </a:solidFill>
                <a:latin typeface="Arial"/>
                <a:cs typeface="Arial"/>
              </a:rPr>
              <a:t>HTTT?</a:t>
            </a:r>
            <a:endParaRPr sz="1800" dirty="0">
              <a:latin typeface="Arial"/>
              <a:cs typeface="Arial"/>
            </a:endParaRPr>
          </a:p>
          <a:p>
            <a:pPr marL="127000" marR="185420" indent="-114300">
              <a:lnSpc>
                <a:spcPct val="90000"/>
              </a:lnSpc>
              <a:spcBef>
                <a:spcPts val="300"/>
              </a:spcBef>
              <a:buChar char="•"/>
              <a:tabLst>
                <a:tab pos="127000" algn="l"/>
              </a:tabLst>
            </a:pPr>
            <a:r>
              <a:rPr sz="1800" spc="-10" dirty="0">
                <a:solidFill>
                  <a:srgbClr val="00091E"/>
                </a:solidFill>
                <a:latin typeface="Arial"/>
                <a:cs typeface="Arial"/>
              </a:rPr>
              <a:t>Những </a:t>
            </a:r>
            <a:r>
              <a:rPr sz="1800" spc="-5" dirty="0">
                <a:solidFill>
                  <a:srgbClr val="00091E"/>
                </a:solidFill>
                <a:latin typeface="Arial"/>
                <a:cs typeface="Arial"/>
              </a:rPr>
              <a:t>gì </a:t>
            </a:r>
            <a:r>
              <a:rPr sz="1800" dirty="0">
                <a:solidFill>
                  <a:srgbClr val="00091E"/>
                </a:solidFill>
                <a:latin typeface="Arial"/>
                <a:cs typeface="Arial"/>
              </a:rPr>
              <a:t>sẽ </a:t>
            </a:r>
            <a:r>
              <a:rPr sz="1800" spc="-5" dirty="0">
                <a:solidFill>
                  <a:srgbClr val="00091E"/>
                </a:solidFill>
                <a:latin typeface="Arial"/>
                <a:cs typeface="Arial"/>
              </a:rPr>
              <a:t>được </a:t>
            </a:r>
            <a:r>
              <a:rPr sz="1800" dirty="0">
                <a:solidFill>
                  <a:srgbClr val="00091E"/>
                </a:solidFill>
                <a:latin typeface="Arial"/>
                <a:cs typeface="Arial"/>
              </a:rPr>
              <a:t>tác </a:t>
            </a:r>
            <a:r>
              <a:rPr sz="1800" spc="-10" dirty="0">
                <a:solidFill>
                  <a:srgbClr val="00091E"/>
                </a:solidFill>
                <a:latin typeface="Arial"/>
                <a:cs typeface="Arial"/>
              </a:rPr>
              <a:t>động </a:t>
            </a:r>
            <a:r>
              <a:rPr sz="1800" spc="-5" dirty="0">
                <a:solidFill>
                  <a:srgbClr val="00091E"/>
                </a:solidFill>
                <a:latin typeface="Arial"/>
                <a:cs typeface="Arial"/>
              </a:rPr>
              <a:t>lên con </a:t>
            </a:r>
            <a:r>
              <a:rPr sz="1800" spc="-10" dirty="0">
                <a:solidFill>
                  <a:srgbClr val="00091E"/>
                </a:solidFill>
                <a:latin typeface="Arial"/>
                <a:cs typeface="Arial"/>
              </a:rPr>
              <a:t>người?  Công </a:t>
            </a:r>
            <a:r>
              <a:rPr sz="1800" spc="-5" dirty="0">
                <a:solidFill>
                  <a:srgbClr val="00091E"/>
                </a:solidFill>
                <a:latin typeface="Arial"/>
                <a:cs typeface="Arial"/>
              </a:rPr>
              <a:t>việc </a:t>
            </a:r>
            <a:r>
              <a:rPr sz="1800" spc="-10" dirty="0">
                <a:solidFill>
                  <a:srgbClr val="00091E"/>
                </a:solidFill>
                <a:latin typeface="Arial"/>
                <a:cs typeface="Arial"/>
              </a:rPr>
              <a:t>nào </a:t>
            </a:r>
            <a:r>
              <a:rPr sz="1800" dirty="0">
                <a:solidFill>
                  <a:srgbClr val="00091E"/>
                </a:solidFill>
                <a:latin typeface="Arial"/>
                <a:cs typeface="Arial"/>
              </a:rPr>
              <a:t>sẽ </a:t>
            </a:r>
            <a:r>
              <a:rPr sz="1800" spc="-5" dirty="0">
                <a:solidFill>
                  <a:srgbClr val="00091E"/>
                </a:solidFill>
                <a:latin typeface="Arial"/>
                <a:cs typeface="Arial"/>
              </a:rPr>
              <a:t>thay </a:t>
            </a:r>
            <a:r>
              <a:rPr sz="1800" spc="-10" dirty="0">
                <a:solidFill>
                  <a:srgbClr val="00091E"/>
                </a:solidFill>
                <a:latin typeface="Arial"/>
                <a:cs typeface="Arial"/>
              </a:rPr>
              <a:t>đổi? </a:t>
            </a:r>
            <a:r>
              <a:rPr sz="1800" dirty="0">
                <a:solidFill>
                  <a:srgbClr val="00091E"/>
                </a:solidFill>
                <a:latin typeface="Arial"/>
                <a:cs typeface="Arial"/>
              </a:rPr>
              <a:t>Ai cần </a:t>
            </a:r>
            <a:r>
              <a:rPr sz="1800" spc="-5" dirty="0">
                <a:solidFill>
                  <a:srgbClr val="00091E"/>
                </a:solidFill>
                <a:latin typeface="Arial"/>
                <a:cs typeface="Arial"/>
              </a:rPr>
              <a:t>được </a:t>
            </a:r>
            <a:r>
              <a:rPr sz="1800" spc="-10" dirty="0">
                <a:solidFill>
                  <a:srgbClr val="00091E"/>
                </a:solidFill>
                <a:latin typeface="Arial"/>
                <a:cs typeface="Arial"/>
              </a:rPr>
              <a:t>đào  </a:t>
            </a:r>
            <a:r>
              <a:rPr sz="1800" spc="-5" dirty="0">
                <a:solidFill>
                  <a:srgbClr val="00091E"/>
                </a:solidFill>
                <a:latin typeface="Arial"/>
                <a:cs typeface="Arial"/>
              </a:rPr>
              <a:t>tạo? </a:t>
            </a:r>
            <a:r>
              <a:rPr sz="1800" spc="-10" dirty="0">
                <a:solidFill>
                  <a:srgbClr val="00091E"/>
                </a:solidFill>
                <a:latin typeface="Arial"/>
                <a:cs typeface="Arial"/>
              </a:rPr>
              <a:t>Công </a:t>
            </a:r>
            <a:r>
              <a:rPr sz="1800" spc="-5" dirty="0">
                <a:solidFill>
                  <a:srgbClr val="00091E"/>
                </a:solidFill>
                <a:latin typeface="Arial"/>
                <a:cs typeface="Arial"/>
              </a:rPr>
              <a:t>nghệ </a:t>
            </a:r>
            <a:r>
              <a:rPr sz="1800" dirty="0">
                <a:solidFill>
                  <a:srgbClr val="00091E"/>
                </a:solidFill>
                <a:latin typeface="Arial"/>
                <a:cs typeface="Arial"/>
              </a:rPr>
              <a:t>mới sẽ </a:t>
            </a:r>
            <a:r>
              <a:rPr sz="1800" spc="-5" dirty="0">
                <a:solidFill>
                  <a:srgbClr val="00091E"/>
                </a:solidFill>
                <a:latin typeface="Arial"/>
                <a:cs typeface="Arial"/>
              </a:rPr>
              <a:t>ảnh hưởng đến tinh  thần </a:t>
            </a:r>
            <a:r>
              <a:rPr sz="1800" spc="-10" dirty="0">
                <a:solidFill>
                  <a:srgbClr val="00091E"/>
                </a:solidFill>
                <a:latin typeface="Arial"/>
                <a:cs typeface="Arial"/>
              </a:rPr>
              <a:t>như </a:t>
            </a:r>
            <a:r>
              <a:rPr sz="1800" dirty="0">
                <a:solidFill>
                  <a:srgbClr val="00091E"/>
                </a:solidFill>
                <a:latin typeface="Arial"/>
                <a:cs typeface="Arial"/>
              </a:rPr>
              <a:t>thế </a:t>
            </a:r>
            <a:r>
              <a:rPr sz="1800" spc="-5" dirty="0">
                <a:solidFill>
                  <a:srgbClr val="00091E"/>
                </a:solidFill>
                <a:latin typeface="Arial"/>
                <a:cs typeface="Arial"/>
              </a:rPr>
              <a:t>nào? Có </a:t>
            </a:r>
            <a:r>
              <a:rPr sz="1800" dirty="0">
                <a:solidFill>
                  <a:srgbClr val="00091E"/>
                </a:solidFill>
                <a:latin typeface="Arial"/>
                <a:cs typeface="Arial"/>
              </a:rPr>
              <a:t>cần </a:t>
            </a:r>
            <a:r>
              <a:rPr sz="1800" spc="-5" dirty="0">
                <a:solidFill>
                  <a:srgbClr val="00091E"/>
                </a:solidFill>
                <a:latin typeface="Arial"/>
                <a:cs typeface="Arial"/>
              </a:rPr>
              <a:t>phải thuê </a:t>
            </a:r>
            <a:r>
              <a:rPr sz="1800" spc="-10" dirty="0">
                <a:solidFill>
                  <a:srgbClr val="00091E"/>
                </a:solidFill>
                <a:latin typeface="Arial"/>
                <a:cs typeface="Arial"/>
              </a:rPr>
              <a:t>những  người </a:t>
            </a:r>
            <a:r>
              <a:rPr sz="1800" spc="-5" dirty="0">
                <a:solidFill>
                  <a:srgbClr val="00091E"/>
                </a:solidFill>
                <a:latin typeface="Arial"/>
                <a:cs typeface="Arial"/>
              </a:rPr>
              <a:t>mới? Có </a:t>
            </a:r>
            <a:r>
              <a:rPr sz="1800" dirty="0">
                <a:solidFill>
                  <a:srgbClr val="00091E"/>
                </a:solidFill>
                <a:latin typeface="Arial"/>
                <a:cs typeface="Arial"/>
              </a:rPr>
              <a:t>cần </a:t>
            </a:r>
            <a:r>
              <a:rPr sz="1800" spc="-5" dirty="0">
                <a:solidFill>
                  <a:srgbClr val="00091E"/>
                </a:solidFill>
                <a:latin typeface="Arial"/>
                <a:cs typeface="Arial"/>
              </a:rPr>
              <a:t>phải </a:t>
            </a:r>
            <a:r>
              <a:rPr sz="1800" dirty="0">
                <a:solidFill>
                  <a:srgbClr val="00091E"/>
                </a:solidFill>
                <a:latin typeface="Arial"/>
                <a:cs typeface="Arial"/>
              </a:rPr>
              <a:t>tổ </a:t>
            </a:r>
            <a:r>
              <a:rPr sz="1800" spc="-5" dirty="0">
                <a:solidFill>
                  <a:srgbClr val="00091E"/>
                </a:solidFill>
                <a:latin typeface="Arial"/>
                <a:cs typeface="Arial"/>
              </a:rPr>
              <a:t>chức</a:t>
            </a:r>
            <a:r>
              <a:rPr sz="1800" spc="15" dirty="0">
                <a:solidFill>
                  <a:srgbClr val="00091E"/>
                </a:solidFill>
                <a:latin typeface="Arial"/>
                <a:cs typeface="Arial"/>
              </a:rPr>
              <a:t> </a:t>
            </a:r>
            <a:r>
              <a:rPr sz="1800" spc="-10" dirty="0">
                <a:solidFill>
                  <a:srgbClr val="00091E"/>
                </a:solidFill>
                <a:latin typeface="Arial"/>
                <a:cs typeface="Arial"/>
              </a:rPr>
              <a:t>lại?</a:t>
            </a:r>
            <a:endParaRPr sz="1800" dirty="0">
              <a:latin typeface="Arial"/>
              <a:cs typeface="Arial"/>
            </a:endParaRPr>
          </a:p>
        </p:txBody>
      </p:sp>
      <p:grpSp>
        <p:nvGrpSpPr>
          <p:cNvPr id="10" name="object 10"/>
          <p:cNvGrpSpPr/>
          <p:nvPr/>
        </p:nvGrpSpPr>
        <p:grpSpPr>
          <a:xfrm>
            <a:off x="596900" y="3263900"/>
            <a:ext cx="2878455" cy="2722880"/>
            <a:chOff x="596900" y="3263900"/>
            <a:chExt cx="2878455" cy="2722880"/>
          </a:xfrm>
        </p:grpSpPr>
        <p:sp>
          <p:nvSpPr>
            <p:cNvPr id="11" name="object 11"/>
            <p:cNvSpPr/>
            <p:nvPr/>
          </p:nvSpPr>
          <p:spPr>
            <a:xfrm>
              <a:off x="609600" y="3276600"/>
              <a:ext cx="2853055" cy="2697480"/>
            </a:xfrm>
            <a:custGeom>
              <a:avLst/>
              <a:gdLst/>
              <a:ahLst/>
              <a:cxnLst/>
              <a:rect l="l" t="t" r="r" b="b"/>
              <a:pathLst>
                <a:path w="2853054" h="2697479">
                  <a:moveTo>
                    <a:pt x="2484755" y="0"/>
                  </a:moveTo>
                  <a:lnTo>
                    <a:pt x="367944" y="0"/>
                  </a:lnTo>
                  <a:lnTo>
                    <a:pt x="325033" y="3024"/>
                  </a:lnTo>
                  <a:lnTo>
                    <a:pt x="283577" y="11874"/>
                  </a:lnTo>
                  <a:lnTo>
                    <a:pt x="243850" y="26211"/>
                  </a:lnTo>
                  <a:lnTo>
                    <a:pt x="206130" y="45697"/>
                  </a:lnTo>
                  <a:lnTo>
                    <a:pt x="170692" y="69996"/>
                  </a:lnTo>
                  <a:lnTo>
                    <a:pt x="137812" y="98771"/>
                  </a:lnTo>
                  <a:lnTo>
                    <a:pt x="107767" y="131683"/>
                  </a:lnTo>
                  <a:lnTo>
                    <a:pt x="80832" y="168395"/>
                  </a:lnTo>
                  <a:lnTo>
                    <a:pt x="57283" y="208570"/>
                  </a:lnTo>
                  <a:lnTo>
                    <a:pt x="37397" y="251870"/>
                  </a:lnTo>
                  <a:lnTo>
                    <a:pt x="21450" y="297959"/>
                  </a:lnTo>
                  <a:lnTo>
                    <a:pt x="9717" y="346498"/>
                  </a:lnTo>
                  <a:lnTo>
                    <a:pt x="2475" y="397151"/>
                  </a:lnTo>
                  <a:lnTo>
                    <a:pt x="0" y="449580"/>
                  </a:lnTo>
                  <a:lnTo>
                    <a:pt x="0" y="2247646"/>
                  </a:lnTo>
                  <a:lnTo>
                    <a:pt x="2475" y="2300066"/>
                  </a:lnTo>
                  <a:lnTo>
                    <a:pt x="9717" y="2350711"/>
                  </a:lnTo>
                  <a:lnTo>
                    <a:pt x="21450" y="2399243"/>
                  </a:lnTo>
                  <a:lnTo>
                    <a:pt x="37397" y="2445325"/>
                  </a:lnTo>
                  <a:lnTo>
                    <a:pt x="57283" y="2488620"/>
                  </a:lnTo>
                  <a:lnTo>
                    <a:pt x="80832" y="2528789"/>
                  </a:lnTo>
                  <a:lnTo>
                    <a:pt x="107767" y="2565496"/>
                  </a:lnTo>
                  <a:lnTo>
                    <a:pt x="137812" y="2598404"/>
                  </a:lnTo>
                  <a:lnTo>
                    <a:pt x="170692" y="2627174"/>
                  </a:lnTo>
                  <a:lnTo>
                    <a:pt x="206130" y="2651470"/>
                  </a:lnTo>
                  <a:lnTo>
                    <a:pt x="243850" y="2670954"/>
                  </a:lnTo>
                  <a:lnTo>
                    <a:pt x="283577" y="2685289"/>
                  </a:lnTo>
                  <a:lnTo>
                    <a:pt x="325033" y="2694138"/>
                  </a:lnTo>
                  <a:lnTo>
                    <a:pt x="367944" y="2697162"/>
                  </a:lnTo>
                  <a:lnTo>
                    <a:pt x="2484755" y="2697162"/>
                  </a:lnTo>
                  <a:lnTo>
                    <a:pt x="2527664" y="2694138"/>
                  </a:lnTo>
                  <a:lnTo>
                    <a:pt x="2569123" y="2685289"/>
                  </a:lnTo>
                  <a:lnTo>
                    <a:pt x="2608855" y="2670954"/>
                  </a:lnTo>
                  <a:lnTo>
                    <a:pt x="2646583" y="2651470"/>
                  </a:lnTo>
                  <a:lnTo>
                    <a:pt x="2682030" y="2627174"/>
                  </a:lnTo>
                  <a:lnTo>
                    <a:pt x="2714921" y="2598404"/>
                  </a:lnTo>
                  <a:lnTo>
                    <a:pt x="2744977" y="2565496"/>
                  </a:lnTo>
                  <a:lnTo>
                    <a:pt x="2771924" y="2528789"/>
                  </a:lnTo>
                  <a:lnTo>
                    <a:pt x="2795484" y="2488620"/>
                  </a:lnTo>
                  <a:lnTo>
                    <a:pt x="2815380" y="2445325"/>
                  </a:lnTo>
                  <a:lnTo>
                    <a:pt x="2831337" y="2399243"/>
                  </a:lnTo>
                  <a:lnTo>
                    <a:pt x="2843077" y="2350711"/>
                  </a:lnTo>
                  <a:lnTo>
                    <a:pt x="2850323" y="2300066"/>
                  </a:lnTo>
                  <a:lnTo>
                    <a:pt x="2852801" y="2247646"/>
                  </a:lnTo>
                  <a:lnTo>
                    <a:pt x="2852801" y="449580"/>
                  </a:lnTo>
                  <a:lnTo>
                    <a:pt x="2850323" y="397151"/>
                  </a:lnTo>
                  <a:lnTo>
                    <a:pt x="2843077" y="346498"/>
                  </a:lnTo>
                  <a:lnTo>
                    <a:pt x="2831337" y="297959"/>
                  </a:lnTo>
                  <a:lnTo>
                    <a:pt x="2815380" y="251870"/>
                  </a:lnTo>
                  <a:lnTo>
                    <a:pt x="2795484" y="208570"/>
                  </a:lnTo>
                  <a:lnTo>
                    <a:pt x="2771924" y="168395"/>
                  </a:lnTo>
                  <a:lnTo>
                    <a:pt x="2744978" y="131683"/>
                  </a:lnTo>
                  <a:lnTo>
                    <a:pt x="2714921" y="98771"/>
                  </a:lnTo>
                  <a:lnTo>
                    <a:pt x="2682030" y="69996"/>
                  </a:lnTo>
                  <a:lnTo>
                    <a:pt x="2646583" y="45697"/>
                  </a:lnTo>
                  <a:lnTo>
                    <a:pt x="2608855" y="26211"/>
                  </a:lnTo>
                  <a:lnTo>
                    <a:pt x="2569123" y="11874"/>
                  </a:lnTo>
                  <a:lnTo>
                    <a:pt x="2527664" y="3024"/>
                  </a:lnTo>
                  <a:lnTo>
                    <a:pt x="2484755" y="0"/>
                  </a:lnTo>
                  <a:close/>
                </a:path>
              </a:pathLst>
            </a:custGeom>
            <a:solidFill>
              <a:srgbClr val="003CAB"/>
            </a:solidFill>
          </p:spPr>
          <p:txBody>
            <a:bodyPr wrap="square" lIns="0" tIns="0" rIns="0" bIns="0" rtlCol="0"/>
            <a:lstStyle/>
            <a:p>
              <a:endParaRPr/>
            </a:p>
          </p:txBody>
        </p:sp>
        <p:sp>
          <p:nvSpPr>
            <p:cNvPr id="12" name="object 12"/>
            <p:cNvSpPr/>
            <p:nvPr/>
          </p:nvSpPr>
          <p:spPr>
            <a:xfrm>
              <a:off x="609600" y="3276600"/>
              <a:ext cx="2853055" cy="2697480"/>
            </a:xfrm>
            <a:custGeom>
              <a:avLst/>
              <a:gdLst/>
              <a:ahLst/>
              <a:cxnLst/>
              <a:rect l="l" t="t" r="r" b="b"/>
              <a:pathLst>
                <a:path w="2853054" h="2697479">
                  <a:moveTo>
                    <a:pt x="0" y="449580"/>
                  </a:moveTo>
                  <a:lnTo>
                    <a:pt x="2475" y="397151"/>
                  </a:lnTo>
                  <a:lnTo>
                    <a:pt x="9717" y="346498"/>
                  </a:lnTo>
                  <a:lnTo>
                    <a:pt x="21450" y="297959"/>
                  </a:lnTo>
                  <a:lnTo>
                    <a:pt x="37397" y="251870"/>
                  </a:lnTo>
                  <a:lnTo>
                    <a:pt x="57283" y="208570"/>
                  </a:lnTo>
                  <a:lnTo>
                    <a:pt x="80832" y="168395"/>
                  </a:lnTo>
                  <a:lnTo>
                    <a:pt x="107767" y="131683"/>
                  </a:lnTo>
                  <a:lnTo>
                    <a:pt x="137812" y="98771"/>
                  </a:lnTo>
                  <a:lnTo>
                    <a:pt x="170692" y="69996"/>
                  </a:lnTo>
                  <a:lnTo>
                    <a:pt x="206130" y="45697"/>
                  </a:lnTo>
                  <a:lnTo>
                    <a:pt x="243850" y="26211"/>
                  </a:lnTo>
                  <a:lnTo>
                    <a:pt x="283577" y="11874"/>
                  </a:lnTo>
                  <a:lnTo>
                    <a:pt x="325033" y="3024"/>
                  </a:lnTo>
                  <a:lnTo>
                    <a:pt x="367944" y="0"/>
                  </a:lnTo>
                  <a:lnTo>
                    <a:pt x="2484755" y="0"/>
                  </a:lnTo>
                  <a:lnTo>
                    <a:pt x="2527664" y="3024"/>
                  </a:lnTo>
                  <a:lnTo>
                    <a:pt x="2569123" y="11874"/>
                  </a:lnTo>
                  <a:lnTo>
                    <a:pt x="2608855" y="26211"/>
                  </a:lnTo>
                  <a:lnTo>
                    <a:pt x="2646583" y="45697"/>
                  </a:lnTo>
                  <a:lnTo>
                    <a:pt x="2682030" y="69996"/>
                  </a:lnTo>
                  <a:lnTo>
                    <a:pt x="2714921" y="98771"/>
                  </a:lnTo>
                  <a:lnTo>
                    <a:pt x="2744978" y="131683"/>
                  </a:lnTo>
                  <a:lnTo>
                    <a:pt x="2771924" y="168395"/>
                  </a:lnTo>
                  <a:lnTo>
                    <a:pt x="2795484" y="208570"/>
                  </a:lnTo>
                  <a:lnTo>
                    <a:pt x="2815380" y="251870"/>
                  </a:lnTo>
                  <a:lnTo>
                    <a:pt x="2831337" y="297959"/>
                  </a:lnTo>
                  <a:lnTo>
                    <a:pt x="2843077" y="346498"/>
                  </a:lnTo>
                  <a:lnTo>
                    <a:pt x="2850323" y="397151"/>
                  </a:lnTo>
                  <a:lnTo>
                    <a:pt x="2852801" y="449580"/>
                  </a:lnTo>
                  <a:lnTo>
                    <a:pt x="2852801" y="2247646"/>
                  </a:lnTo>
                  <a:lnTo>
                    <a:pt x="2850323" y="2300066"/>
                  </a:lnTo>
                  <a:lnTo>
                    <a:pt x="2843077" y="2350711"/>
                  </a:lnTo>
                  <a:lnTo>
                    <a:pt x="2831337" y="2399243"/>
                  </a:lnTo>
                  <a:lnTo>
                    <a:pt x="2815380" y="2445325"/>
                  </a:lnTo>
                  <a:lnTo>
                    <a:pt x="2795484" y="2488620"/>
                  </a:lnTo>
                  <a:lnTo>
                    <a:pt x="2771924" y="2528789"/>
                  </a:lnTo>
                  <a:lnTo>
                    <a:pt x="2744977" y="2565496"/>
                  </a:lnTo>
                  <a:lnTo>
                    <a:pt x="2714921" y="2598404"/>
                  </a:lnTo>
                  <a:lnTo>
                    <a:pt x="2682030" y="2627174"/>
                  </a:lnTo>
                  <a:lnTo>
                    <a:pt x="2646583" y="2651470"/>
                  </a:lnTo>
                  <a:lnTo>
                    <a:pt x="2608855" y="2670954"/>
                  </a:lnTo>
                  <a:lnTo>
                    <a:pt x="2569123" y="2685289"/>
                  </a:lnTo>
                  <a:lnTo>
                    <a:pt x="2527664" y="2694138"/>
                  </a:lnTo>
                  <a:lnTo>
                    <a:pt x="2484755" y="2697162"/>
                  </a:lnTo>
                  <a:lnTo>
                    <a:pt x="367944" y="2697162"/>
                  </a:lnTo>
                  <a:lnTo>
                    <a:pt x="325033" y="2694138"/>
                  </a:lnTo>
                  <a:lnTo>
                    <a:pt x="283577" y="2685289"/>
                  </a:lnTo>
                  <a:lnTo>
                    <a:pt x="243850" y="2670954"/>
                  </a:lnTo>
                  <a:lnTo>
                    <a:pt x="206130" y="2651470"/>
                  </a:lnTo>
                  <a:lnTo>
                    <a:pt x="170692" y="2627174"/>
                  </a:lnTo>
                  <a:lnTo>
                    <a:pt x="137812" y="2598404"/>
                  </a:lnTo>
                  <a:lnTo>
                    <a:pt x="107767" y="2565496"/>
                  </a:lnTo>
                  <a:lnTo>
                    <a:pt x="80832" y="2528789"/>
                  </a:lnTo>
                  <a:lnTo>
                    <a:pt x="57283" y="2488620"/>
                  </a:lnTo>
                  <a:lnTo>
                    <a:pt x="37397" y="2445325"/>
                  </a:lnTo>
                  <a:lnTo>
                    <a:pt x="21450" y="2399243"/>
                  </a:lnTo>
                  <a:lnTo>
                    <a:pt x="9717" y="2350711"/>
                  </a:lnTo>
                  <a:lnTo>
                    <a:pt x="2475" y="2300066"/>
                  </a:lnTo>
                  <a:lnTo>
                    <a:pt x="0" y="2247646"/>
                  </a:lnTo>
                  <a:lnTo>
                    <a:pt x="0" y="449580"/>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944067" y="3409315"/>
            <a:ext cx="218186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Sử dụng</a:t>
            </a:r>
            <a:r>
              <a:rPr sz="2800" spc="-70" dirty="0">
                <a:solidFill>
                  <a:srgbClr val="FFFFFF"/>
                </a:solidFill>
                <a:latin typeface="Arial"/>
                <a:cs typeface="Arial"/>
              </a:rPr>
              <a:t> </a:t>
            </a:r>
            <a:r>
              <a:rPr sz="2800" spc="-5" dirty="0">
                <a:solidFill>
                  <a:srgbClr val="FFFFFF"/>
                </a:solidFill>
                <a:latin typeface="Arial"/>
                <a:cs typeface="Arial"/>
              </a:rPr>
              <a:t>năm</a:t>
            </a:r>
            <a:endParaRPr sz="2800">
              <a:latin typeface="Arial"/>
              <a:cs typeface="Arial"/>
            </a:endParaRPr>
          </a:p>
        </p:txBody>
      </p:sp>
      <p:sp>
        <p:nvSpPr>
          <p:cNvPr id="14" name="object 14"/>
          <p:cNvSpPr txBox="1"/>
          <p:nvPr/>
        </p:nvSpPr>
        <p:spPr>
          <a:xfrm>
            <a:off x="883107" y="3793616"/>
            <a:ext cx="23012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thành phần</a:t>
            </a:r>
            <a:r>
              <a:rPr sz="2800" spc="-45" dirty="0">
                <a:solidFill>
                  <a:srgbClr val="FFFFFF"/>
                </a:solidFill>
                <a:latin typeface="Arial"/>
                <a:cs typeface="Arial"/>
              </a:rPr>
              <a:t> </a:t>
            </a:r>
            <a:r>
              <a:rPr sz="2800" spc="-10" dirty="0">
                <a:solidFill>
                  <a:srgbClr val="FFFFFF"/>
                </a:solidFill>
                <a:latin typeface="Arial"/>
                <a:cs typeface="Arial"/>
              </a:rPr>
              <a:t>để</a:t>
            </a:r>
            <a:endParaRPr sz="2800">
              <a:latin typeface="Arial"/>
              <a:cs typeface="Arial"/>
            </a:endParaRPr>
          </a:p>
        </p:txBody>
      </p:sp>
      <p:sp>
        <p:nvSpPr>
          <p:cNvPr id="15" name="object 15"/>
          <p:cNvSpPr txBox="1"/>
          <p:nvPr/>
        </p:nvSpPr>
        <p:spPr>
          <a:xfrm>
            <a:off x="1090371" y="4176140"/>
            <a:ext cx="1891664"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đánh giá</a:t>
            </a:r>
            <a:r>
              <a:rPr sz="2800" spc="-50" dirty="0">
                <a:solidFill>
                  <a:srgbClr val="FFFFFF"/>
                </a:solidFill>
                <a:latin typeface="Arial"/>
                <a:cs typeface="Arial"/>
              </a:rPr>
              <a:t> </a:t>
            </a:r>
            <a:r>
              <a:rPr sz="2800" spc="65" dirty="0">
                <a:solidFill>
                  <a:srgbClr val="FFFFFF"/>
                </a:solidFill>
                <a:latin typeface="Trebuchet MS"/>
                <a:cs typeface="Trebuchet MS"/>
              </a:rPr>
              <a:t>s</a:t>
            </a:r>
            <a:r>
              <a:rPr sz="2800" spc="65" dirty="0">
                <a:solidFill>
                  <a:srgbClr val="FFFFFF"/>
                </a:solidFill>
                <a:latin typeface="Arial"/>
                <a:cs typeface="Arial"/>
              </a:rPr>
              <a:t>ự</a:t>
            </a:r>
            <a:endParaRPr sz="2800">
              <a:latin typeface="Arial"/>
              <a:cs typeface="Arial"/>
            </a:endParaRPr>
          </a:p>
        </p:txBody>
      </p:sp>
      <p:sp>
        <p:nvSpPr>
          <p:cNvPr id="16" name="object 16"/>
          <p:cNvSpPr txBox="1"/>
          <p:nvPr/>
        </p:nvSpPr>
        <p:spPr>
          <a:xfrm>
            <a:off x="1197051" y="4560189"/>
            <a:ext cx="1675764" cy="452120"/>
          </a:xfrm>
          <a:prstGeom prst="rect">
            <a:avLst/>
          </a:prstGeom>
        </p:spPr>
        <p:txBody>
          <a:bodyPr vert="horz" wrap="square" lIns="0" tIns="12065" rIns="0" bIns="0" rtlCol="0">
            <a:spAutoFit/>
          </a:bodyPr>
          <a:lstStyle/>
          <a:p>
            <a:pPr marL="12700">
              <a:lnSpc>
                <a:spcPct val="100000"/>
              </a:lnSpc>
              <a:spcBef>
                <a:spcPts val="95"/>
              </a:spcBef>
            </a:pPr>
            <a:r>
              <a:rPr sz="2800" spc="-25" dirty="0">
                <a:solidFill>
                  <a:srgbClr val="FFFFFF"/>
                </a:solidFill>
                <a:latin typeface="Arial"/>
                <a:cs typeface="Arial"/>
              </a:rPr>
              <a:t>đầ</a:t>
            </a:r>
            <a:r>
              <a:rPr sz="2800" spc="-25" dirty="0">
                <a:solidFill>
                  <a:srgbClr val="FFFFFF"/>
                </a:solidFill>
                <a:latin typeface="Trebuchet MS"/>
                <a:cs typeface="Trebuchet MS"/>
              </a:rPr>
              <a:t>u </a:t>
            </a:r>
            <a:r>
              <a:rPr sz="2800" spc="-110" dirty="0">
                <a:solidFill>
                  <a:srgbClr val="FFFFFF"/>
                </a:solidFill>
                <a:latin typeface="Trebuchet MS"/>
                <a:cs typeface="Trebuchet MS"/>
              </a:rPr>
              <a:t>t</a:t>
            </a:r>
            <a:r>
              <a:rPr sz="2800" spc="-110" dirty="0">
                <a:solidFill>
                  <a:srgbClr val="FFFFFF"/>
                </a:solidFill>
                <a:latin typeface="Arial"/>
                <a:cs typeface="Arial"/>
              </a:rPr>
              <a:t>ư</a:t>
            </a:r>
            <a:r>
              <a:rPr sz="2800" spc="-270" dirty="0">
                <a:solidFill>
                  <a:srgbClr val="FFFFFF"/>
                </a:solidFill>
                <a:latin typeface="Arial"/>
                <a:cs typeface="Arial"/>
              </a:rPr>
              <a:t> </a:t>
            </a:r>
            <a:r>
              <a:rPr sz="2800" spc="-45" dirty="0">
                <a:solidFill>
                  <a:srgbClr val="FFFFFF"/>
                </a:solidFill>
                <a:latin typeface="Trebuchet MS"/>
                <a:cs typeface="Trebuchet MS"/>
              </a:rPr>
              <a:t>vào</a:t>
            </a:r>
            <a:endParaRPr sz="2800">
              <a:latin typeface="Trebuchet MS"/>
              <a:cs typeface="Trebuchet MS"/>
            </a:endParaRPr>
          </a:p>
        </p:txBody>
      </p:sp>
      <p:sp>
        <p:nvSpPr>
          <p:cNvPr id="17" name="object 17"/>
          <p:cNvSpPr txBox="1"/>
          <p:nvPr/>
        </p:nvSpPr>
        <p:spPr>
          <a:xfrm>
            <a:off x="870915" y="4944313"/>
            <a:ext cx="2329180" cy="45212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FFFFFF"/>
                </a:solidFill>
                <a:latin typeface="Trebuchet MS"/>
                <a:cs typeface="Trebuchet MS"/>
              </a:rPr>
              <a:t>công </a:t>
            </a:r>
            <a:r>
              <a:rPr sz="2800" dirty="0">
                <a:solidFill>
                  <a:srgbClr val="FFFFFF"/>
                </a:solidFill>
                <a:latin typeface="Trebuchet MS"/>
                <a:cs typeface="Trebuchet MS"/>
              </a:rPr>
              <a:t>ngh</a:t>
            </a:r>
            <a:r>
              <a:rPr sz="2800" dirty="0">
                <a:solidFill>
                  <a:srgbClr val="FFFFFF"/>
                </a:solidFill>
                <a:latin typeface="Arial"/>
                <a:cs typeface="Arial"/>
              </a:rPr>
              <a:t>ệ</a:t>
            </a:r>
            <a:r>
              <a:rPr sz="2800" spc="-285" dirty="0">
                <a:solidFill>
                  <a:srgbClr val="FFFFFF"/>
                </a:solidFill>
                <a:latin typeface="Arial"/>
                <a:cs typeface="Arial"/>
              </a:rPr>
              <a:t> </a:t>
            </a:r>
            <a:r>
              <a:rPr sz="2800" spc="-5" dirty="0">
                <a:solidFill>
                  <a:srgbClr val="FFFFFF"/>
                </a:solidFill>
                <a:latin typeface="Trebuchet MS"/>
                <a:cs typeface="Trebuchet MS"/>
              </a:rPr>
              <a:t>m</a:t>
            </a:r>
            <a:r>
              <a:rPr sz="2800" spc="-5" dirty="0">
                <a:solidFill>
                  <a:srgbClr val="FFFFFF"/>
                </a:solidFill>
                <a:latin typeface="Arial"/>
                <a:cs typeface="Arial"/>
              </a:rPr>
              <a:t>ớ</a:t>
            </a:r>
            <a:r>
              <a:rPr sz="2800" spc="-5" dirty="0">
                <a:solidFill>
                  <a:srgbClr val="FFFFFF"/>
                </a:solidFill>
                <a:latin typeface="Trebuchet MS"/>
                <a:cs typeface="Trebuchet MS"/>
              </a:rPr>
              <a:t>i</a:t>
            </a:r>
            <a:endParaRPr sz="2800">
              <a:latin typeface="Trebuchet MS"/>
              <a:cs typeface="Trebuchet MS"/>
            </a:endParaRPr>
          </a:p>
        </p:txBody>
      </p:sp>
      <p:sp>
        <p:nvSpPr>
          <p:cNvPr id="18" name="object 18"/>
          <p:cNvSpPr txBox="1"/>
          <p:nvPr/>
        </p:nvSpPr>
        <p:spPr>
          <a:xfrm>
            <a:off x="1084275" y="5328615"/>
            <a:ext cx="1903095"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Trebuchet MS"/>
                <a:cs typeface="Trebuchet MS"/>
              </a:rPr>
              <a:t>nh</a:t>
            </a:r>
            <a:r>
              <a:rPr sz="2800" spc="-15" dirty="0">
                <a:solidFill>
                  <a:srgbClr val="FFFFFF"/>
                </a:solidFill>
                <a:latin typeface="Arial"/>
                <a:cs typeface="Arial"/>
              </a:rPr>
              <a:t>ư </a:t>
            </a:r>
            <a:r>
              <a:rPr sz="2800" spc="-80" dirty="0">
                <a:solidFill>
                  <a:srgbClr val="FFFFFF"/>
                </a:solidFill>
                <a:latin typeface="Trebuchet MS"/>
                <a:cs typeface="Trebuchet MS"/>
              </a:rPr>
              <a:t>th</a:t>
            </a:r>
            <a:r>
              <a:rPr sz="2800" spc="-80" dirty="0">
                <a:solidFill>
                  <a:srgbClr val="FFFFFF"/>
                </a:solidFill>
                <a:latin typeface="Arial"/>
                <a:cs typeface="Arial"/>
              </a:rPr>
              <a:t>ế</a:t>
            </a:r>
            <a:r>
              <a:rPr sz="2800" spc="-225" dirty="0">
                <a:solidFill>
                  <a:srgbClr val="FFFFFF"/>
                </a:solidFill>
                <a:latin typeface="Arial"/>
                <a:cs typeface="Arial"/>
              </a:rPr>
              <a:t> </a:t>
            </a:r>
            <a:r>
              <a:rPr sz="2800" dirty="0">
                <a:solidFill>
                  <a:srgbClr val="FFFFFF"/>
                </a:solidFill>
                <a:latin typeface="Trebuchet MS"/>
                <a:cs typeface="Trebuchet MS"/>
              </a:rPr>
              <a:t>nào</a:t>
            </a:r>
            <a:endParaRPr sz="2800">
              <a:latin typeface="Trebuchet MS"/>
              <a:cs typeface="Trebuchet MS"/>
            </a:endParaRPr>
          </a:p>
        </p:txBody>
      </p:sp>
      <p:sp>
        <p:nvSpPr>
          <p:cNvPr id="20" name="object 20"/>
          <p:cNvSpPr txBox="1">
            <a:spLocks noGrp="1"/>
          </p:cNvSpPr>
          <p:nvPr>
            <p:ph type="title"/>
          </p:nvPr>
        </p:nvSpPr>
        <p:spPr>
          <a:xfrm>
            <a:off x="615212" y="275975"/>
            <a:ext cx="8001000" cy="734817"/>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dirty="0">
                <a:solidFill>
                  <a:schemeClr val="tx1"/>
                </a:solidFill>
                <a:latin typeface="Arial"/>
                <a:cs typeface="Arial"/>
              </a:rPr>
              <a:t>Xem xét việc </a:t>
            </a:r>
            <a:r>
              <a:rPr sz="3200" b="0" spc="-5" dirty="0">
                <a:solidFill>
                  <a:schemeClr val="tx1"/>
                </a:solidFill>
                <a:latin typeface="Arial"/>
                <a:cs typeface="Arial"/>
              </a:rPr>
              <a:t>thay </a:t>
            </a:r>
            <a:r>
              <a:rPr sz="3200" b="0" dirty="0">
                <a:solidFill>
                  <a:schemeClr val="tx1"/>
                </a:solidFill>
                <a:latin typeface="Arial"/>
                <a:cs typeface="Arial"/>
              </a:rPr>
              <a:t>thế các</a:t>
            </a:r>
            <a:r>
              <a:rPr sz="3200" b="0" spc="-90" dirty="0">
                <a:solidFill>
                  <a:schemeClr val="tx1"/>
                </a:solidFill>
                <a:latin typeface="Arial"/>
                <a:cs typeface="Arial"/>
              </a:rPr>
              <a:t> </a:t>
            </a:r>
            <a:r>
              <a:rPr sz="3200" b="0" spc="-5" dirty="0">
                <a:solidFill>
                  <a:schemeClr val="tx1"/>
                </a:solidFill>
                <a:latin typeface="Arial"/>
                <a:cs typeface="Arial"/>
              </a:rPr>
              <a:t>HTTT</a:t>
            </a:r>
            <a:endParaRPr sz="3200" dirty="0">
              <a:solidFill>
                <a:schemeClr val="tx1"/>
              </a:solidFill>
              <a:latin typeface="Arial"/>
              <a:cs typeface="Arial"/>
            </a:endParaRPr>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p>
            <a:pPr marL="12700">
              <a:lnSpc>
                <a:spcPts val="1650"/>
              </a:lnSpc>
            </a:pPr>
            <a:r>
              <a:rPr dirty="0"/>
              <a:t>1-</a:t>
            </a:r>
            <a:fld id="{81D60167-4931-47E6-BA6A-407CBD079E47}" type="slidenum">
              <a:rPr dirty="0"/>
              <a:t>36</a:t>
            </a:fld>
            <a:endParaRPr dirty="0"/>
          </a:p>
        </p:txBody>
      </p:sp>
    </p:spTree>
    <p:extLst>
      <p:ext uri="{BB962C8B-B14F-4D97-AF65-F5344CB8AC3E}">
        <p14:creationId xmlns:p14="http://schemas.microsoft.com/office/powerpoint/2010/main" val="1140086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8610600" cy="584775"/>
          </a:xfrm>
          <a:prstGeom prst="rect">
            <a:avLst/>
          </a:prstGeom>
        </p:spPr>
        <p:txBody>
          <a:bodyPr wrap="square">
            <a:spAutoFit/>
          </a:bodyPr>
          <a:lstStyle/>
          <a:p>
            <a:pPr marR="263913" algn="ctr"/>
            <a:r>
              <a:rPr lang="en-US" sz="3200" spc="4" dirty="0" smtClean="0">
                <a:solidFill>
                  <a:srgbClr val="003286"/>
                </a:solidFill>
                <a:latin typeface="Arial"/>
                <a:cs typeface="Arial"/>
              </a:rPr>
              <a:t>4. </a:t>
            </a:r>
            <a:r>
              <a:rPr lang="en-US" sz="3200" spc="4" dirty="0" err="1" smtClean="0">
                <a:solidFill>
                  <a:srgbClr val="003286"/>
                </a:solidFill>
                <a:latin typeface="Arial"/>
                <a:cs typeface="Arial"/>
              </a:rPr>
              <a:t>Khái</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niệm</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dữ</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liệu</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thông</a:t>
            </a:r>
            <a:r>
              <a:rPr lang="en-US" sz="3200" spc="4" dirty="0" smtClean="0">
                <a:solidFill>
                  <a:srgbClr val="003286"/>
                </a:solidFill>
                <a:latin typeface="Arial"/>
                <a:cs typeface="Arial"/>
              </a:rPr>
              <a:t> tin, tri </a:t>
            </a:r>
            <a:r>
              <a:rPr lang="en-US" sz="3200" spc="4" dirty="0" err="1" smtClean="0">
                <a:solidFill>
                  <a:srgbClr val="003286"/>
                </a:solidFill>
                <a:latin typeface="Arial"/>
                <a:cs typeface="Arial"/>
              </a:rPr>
              <a:t>thức</a:t>
            </a:r>
            <a:endParaRPr lang="vi-VN" sz="3200" dirty="0">
              <a:latin typeface="Arial"/>
              <a:cs typeface="Arial"/>
            </a:endParaRPr>
          </a:p>
        </p:txBody>
      </p:sp>
      <p:sp>
        <p:nvSpPr>
          <p:cNvPr id="3" name="object 11"/>
          <p:cNvSpPr/>
          <p:nvPr/>
        </p:nvSpPr>
        <p:spPr>
          <a:xfrm>
            <a:off x="723900" y="1143000"/>
            <a:ext cx="7924800" cy="518642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1682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800" dirty="0" err="1" smtClean="0"/>
              <a:t>Dữ</a:t>
            </a:r>
            <a:r>
              <a:rPr lang="en-US" sz="2800" dirty="0" smtClean="0"/>
              <a:t> </a:t>
            </a:r>
            <a:r>
              <a:rPr lang="en-US" sz="2800" dirty="0" err="1" smtClean="0"/>
              <a:t>liệu</a:t>
            </a:r>
            <a:r>
              <a:rPr lang="en-US" sz="2800" dirty="0" smtClean="0"/>
              <a:t> (data) </a:t>
            </a:r>
            <a:r>
              <a:rPr lang="en-US" sz="2800" dirty="0" err="1" smtClean="0"/>
              <a:t>thường</a:t>
            </a:r>
            <a:r>
              <a:rPr lang="en-US" sz="2800" dirty="0" smtClean="0"/>
              <a:t> </a:t>
            </a:r>
            <a:r>
              <a:rPr lang="en-US" sz="2800" dirty="0" err="1" smtClean="0"/>
              <a:t>được</a:t>
            </a:r>
            <a:r>
              <a:rPr lang="en-US" sz="2800" dirty="0" smtClean="0"/>
              <a:t> </a:t>
            </a:r>
            <a:r>
              <a:rPr lang="en-US" sz="2800" dirty="0" err="1" smtClean="0"/>
              <a:t>định</a:t>
            </a:r>
            <a:r>
              <a:rPr lang="en-US" sz="2800" dirty="0" smtClean="0"/>
              <a:t> </a:t>
            </a:r>
            <a:r>
              <a:rPr lang="en-US" sz="2800" dirty="0" err="1" smtClean="0"/>
              <a:t>nghĩa</a:t>
            </a:r>
            <a:r>
              <a:rPr lang="en-US" sz="2800" dirty="0" smtClean="0"/>
              <a:t> </a:t>
            </a:r>
            <a:r>
              <a:rPr lang="en-US" sz="2800" dirty="0" err="1" smtClean="0"/>
              <a:t>là</a:t>
            </a:r>
            <a:r>
              <a:rPr lang="en-US" sz="2800" dirty="0" smtClean="0"/>
              <a:t> </a:t>
            </a:r>
            <a:r>
              <a:rPr lang="en-US" sz="2800" dirty="0" err="1" smtClean="0"/>
              <a:t>các</a:t>
            </a:r>
            <a:r>
              <a:rPr lang="en-US" sz="2800" dirty="0" smtClean="0"/>
              <a:t> </a:t>
            </a:r>
            <a:r>
              <a:rPr lang="en-US" sz="2800" dirty="0" err="1" smtClean="0"/>
              <a:t>sự</a:t>
            </a:r>
            <a:r>
              <a:rPr lang="en-US" sz="2800" dirty="0" smtClean="0"/>
              <a:t> </a:t>
            </a:r>
            <a:r>
              <a:rPr lang="en-US" sz="2800" dirty="0" err="1" smtClean="0"/>
              <a:t>kiện</a:t>
            </a:r>
            <a:r>
              <a:rPr lang="en-US" sz="2800" dirty="0"/>
              <a:t> </a:t>
            </a:r>
            <a:r>
              <a:rPr lang="en-US" sz="2800" dirty="0" smtClean="0"/>
              <a:t>(facts) </a:t>
            </a:r>
            <a:r>
              <a:rPr lang="en-US" sz="2800" dirty="0" err="1" smtClean="0"/>
              <a:t>hoặc</a:t>
            </a:r>
            <a:r>
              <a:rPr lang="en-US" sz="2800" dirty="0" smtClean="0"/>
              <a:t> </a:t>
            </a:r>
            <a:r>
              <a:rPr lang="en-US" sz="2800" dirty="0" err="1" smtClean="0"/>
              <a:t>các</a:t>
            </a:r>
            <a:r>
              <a:rPr lang="en-US" sz="2800" dirty="0" smtClean="0"/>
              <a:t> </a:t>
            </a:r>
            <a:r>
              <a:rPr lang="en-US" sz="2800" dirty="0" err="1" smtClean="0"/>
              <a:t>ký</a:t>
            </a:r>
            <a:r>
              <a:rPr lang="en-US" sz="2800" dirty="0" smtClean="0"/>
              <a:t> </a:t>
            </a:r>
            <a:r>
              <a:rPr lang="en-US" sz="2800" dirty="0" err="1" smtClean="0"/>
              <a:t>hiệu</a:t>
            </a:r>
            <a:r>
              <a:rPr lang="en-US" sz="2800" dirty="0" smtClean="0"/>
              <a:t> (symbols)</a:t>
            </a:r>
          </a:p>
          <a:p>
            <a:r>
              <a:rPr lang="en-US" sz="2800" dirty="0" err="1" smtClean="0"/>
              <a:t>Thông</a:t>
            </a:r>
            <a:r>
              <a:rPr lang="en-US" sz="2800" dirty="0" smtClean="0"/>
              <a:t> tin (information) </a:t>
            </a:r>
            <a:r>
              <a:rPr lang="en-US" sz="2800" dirty="0" err="1" smtClean="0"/>
              <a:t>thường</a:t>
            </a:r>
            <a:r>
              <a:rPr lang="en-US" sz="2800" dirty="0" smtClean="0"/>
              <a:t> </a:t>
            </a:r>
            <a:r>
              <a:rPr lang="en-US" sz="2800" dirty="0" err="1" smtClean="0"/>
              <a:t>được</a:t>
            </a:r>
            <a:r>
              <a:rPr lang="en-US" sz="2800" dirty="0" smtClean="0"/>
              <a:t> </a:t>
            </a:r>
            <a:r>
              <a:rPr lang="en-US" sz="2800" dirty="0" err="1" smtClean="0"/>
              <a:t>định</a:t>
            </a:r>
            <a:r>
              <a:rPr lang="en-US" sz="2800" dirty="0" smtClean="0"/>
              <a:t> </a:t>
            </a:r>
            <a:r>
              <a:rPr lang="en-US" sz="2800" dirty="0" err="1" smtClean="0"/>
              <a:t>nghĩa</a:t>
            </a:r>
            <a:r>
              <a:rPr lang="en-US" sz="2800" dirty="0" smtClean="0"/>
              <a:t> </a:t>
            </a:r>
            <a:r>
              <a:rPr lang="en-US" sz="2800" dirty="0" err="1" smtClean="0"/>
              <a:t>là</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đã</a:t>
            </a:r>
            <a:r>
              <a:rPr lang="en-US" sz="2800" dirty="0" smtClean="0"/>
              <a:t> </a:t>
            </a:r>
            <a:r>
              <a:rPr lang="en-US" sz="2800" dirty="0" err="1" smtClean="0"/>
              <a:t>được</a:t>
            </a:r>
            <a:r>
              <a:rPr lang="en-US" sz="2800" dirty="0" smtClean="0"/>
              <a:t> </a:t>
            </a:r>
            <a:r>
              <a:rPr lang="en-US" sz="2800" dirty="0" err="1" smtClean="0"/>
              <a:t>xử</a:t>
            </a:r>
            <a:r>
              <a:rPr lang="en-US" sz="2800" dirty="0" smtClean="0"/>
              <a:t> </a:t>
            </a:r>
            <a:r>
              <a:rPr lang="en-US" sz="2800" dirty="0" err="1" smtClean="0"/>
              <a:t>lý</a:t>
            </a:r>
            <a:r>
              <a:rPr lang="en-US" sz="2800" dirty="0" smtClean="0"/>
              <a:t> </a:t>
            </a:r>
            <a:r>
              <a:rPr lang="en-US" sz="2800" dirty="0" err="1" smtClean="0"/>
              <a:t>hoặc</a:t>
            </a:r>
            <a:r>
              <a:rPr lang="en-US" sz="2800" dirty="0" smtClean="0"/>
              <a:t> </a:t>
            </a:r>
            <a:r>
              <a:rPr lang="en-US" sz="2800" dirty="0" err="1" smtClean="0"/>
              <a:t>chuyển</a:t>
            </a:r>
            <a:r>
              <a:rPr lang="en-US" sz="2800" dirty="0" smtClean="0"/>
              <a:t> </a:t>
            </a:r>
            <a:r>
              <a:rPr lang="en-US" sz="2800" dirty="0" err="1" smtClean="0"/>
              <a:t>đổi</a:t>
            </a:r>
            <a:r>
              <a:rPr lang="en-US" sz="2800" dirty="0" smtClean="0"/>
              <a:t> </a:t>
            </a:r>
            <a:r>
              <a:rPr lang="en-US" sz="2800" dirty="0" err="1" smtClean="0"/>
              <a:t>thành</a:t>
            </a:r>
            <a:r>
              <a:rPr lang="en-US" sz="2800" dirty="0" smtClean="0"/>
              <a:t> </a:t>
            </a:r>
            <a:r>
              <a:rPr lang="en-US" sz="2800" dirty="0" err="1" smtClean="0"/>
              <a:t>những</a:t>
            </a:r>
            <a:r>
              <a:rPr lang="en-US" sz="2800" dirty="0" smtClean="0"/>
              <a:t> </a:t>
            </a:r>
            <a:r>
              <a:rPr lang="en-US" sz="2800" dirty="0" err="1" smtClean="0"/>
              <a:t>dạng</a:t>
            </a:r>
            <a:r>
              <a:rPr lang="en-US" sz="2800" dirty="0" smtClean="0"/>
              <a:t> </a:t>
            </a:r>
            <a:r>
              <a:rPr lang="en-US" sz="2800" dirty="0" err="1" smtClean="0"/>
              <a:t>hoặc</a:t>
            </a:r>
            <a:r>
              <a:rPr lang="en-US" sz="2800" dirty="0" smtClean="0"/>
              <a:t> </a:t>
            </a:r>
            <a:r>
              <a:rPr lang="en-US" sz="2800" dirty="0" err="1" smtClean="0"/>
              <a:t>cấu</a:t>
            </a:r>
            <a:r>
              <a:rPr lang="en-US" sz="2800" dirty="0" smtClean="0"/>
              <a:t> </a:t>
            </a:r>
            <a:r>
              <a:rPr lang="en-US" sz="2800" dirty="0" err="1" smtClean="0"/>
              <a:t>trúc</a:t>
            </a:r>
            <a:r>
              <a:rPr lang="en-US" sz="2800" dirty="0" smtClean="0"/>
              <a:t> </a:t>
            </a:r>
            <a:r>
              <a:rPr lang="en-US" sz="2800" dirty="0" err="1" smtClean="0"/>
              <a:t>phù</a:t>
            </a:r>
            <a:r>
              <a:rPr lang="en-US" sz="2800" dirty="0" smtClean="0"/>
              <a:t> </a:t>
            </a:r>
            <a:r>
              <a:rPr lang="en-US" sz="2800" dirty="0" err="1" smtClean="0"/>
              <a:t>hợp</a:t>
            </a:r>
            <a:r>
              <a:rPr lang="en-US" sz="2800" dirty="0" smtClean="0"/>
              <a:t> </a:t>
            </a:r>
            <a:r>
              <a:rPr lang="en-US" sz="2800" dirty="0" err="1" smtClean="0"/>
              <a:t>cho</a:t>
            </a:r>
            <a:r>
              <a:rPr lang="en-US" sz="2800" dirty="0" smtClean="0"/>
              <a:t> </a:t>
            </a:r>
            <a:r>
              <a:rPr lang="en-US" sz="2800" dirty="0" err="1" smtClean="0"/>
              <a:t>việc</a:t>
            </a:r>
            <a:r>
              <a:rPr lang="en-US" sz="2800" dirty="0" smtClean="0"/>
              <a:t> </a:t>
            </a:r>
            <a:r>
              <a:rPr lang="en-US" sz="2800" dirty="0" err="1" smtClean="0"/>
              <a:t>sử</a:t>
            </a:r>
            <a:r>
              <a:rPr lang="en-US" sz="2800" dirty="0" smtClean="0"/>
              <a:t> </a:t>
            </a:r>
            <a:r>
              <a:rPr lang="en-US" sz="2800" dirty="0" err="1" smtClean="0"/>
              <a:t>dụng</a:t>
            </a:r>
            <a:r>
              <a:rPr lang="en-US" sz="2800" dirty="0" smtClean="0"/>
              <a:t> </a:t>
            </a:r>
            <a:r>
              <a:rPr lang="en-US" sz="2800" dirty="0" err="1" smtClean="0"/>
              <a:t>của</a:t>
            </a:r>
            <a:r>
              <a:rPr lang="en-US" sz="2800" dirty="0" smtClean="0"/>
              <a:t> con </a:t>
            </a:r>
            <a:r>
              <a:rPr lang="en-US" sz="2800" dirty="0" err="1" smtClean="0"/>
              <a:t>người</a:t>
            </a:r>
            <a:endParaRPr lang="en-US" sz="2800" dirty="0" smtClean="0"/>
          </a:p>
          <a:p>
            <a:r>
              <a:rPr lang="en-US" sz="2800" dirty="0" err="1" smtClean="0"/>
              <a:t>Thông</a:t>
            </a:r>
            <a:r>
              <a:rPr lang="en-US" sz="2800" dirty="0" smtClean="0"/>
              <a:t> tin </a:t>
            </a:r>
            <a:r>
              <a:rPr lang="en-US" sz="2800" dirty="0" err="1" smtClean="0"/>
              <a:t>có</a:t>
            </a:r>
            <a:r>
              <a:rPr lang="en-US" sz="2800" dirty="0" smtClean="0"/>
              <a:t> </a:t>
            </a:r>
            <a:r>
              <a:rPr lang="en-US" sz="2800" dirty="0" err="1" smtClean="0"/>
              <a:t>được</a:t>
            </a:r>
            <a:r>
              <a:rPr lang="en-US" sz="2800" dirty="0" smtClean="0"/>
              <a:t> </a:t>
            </a:r>
            <a:r>
              <a:rPr lang="en-US" sz="2800" dirty="0" err="1" smtClean="0"/>
              <a:t>sau</a:t>
            </a:r>
            <a:r>
              <a:rPr lang="en-US" sz="2800" dirty="0" smtClean="0"/>
              <a:t> (</a:t>
            </a:r>
            <a:r>
              <a:rPr lang="en-US" sz="2800" dirty="0" err="1" smtClean="0"/>
              <a:t>chứ</a:t>
            </a:r>
            <a:r>
              <a:rPr lang="en-US" sz="2800" dirty="0" smtClean="0"/>
              <a:t> </a:t>
            </a:r>
            <a:r>
              <a:rPr lang="en-US" sz="2800" dirty="0" err="1" smtClean="0"/>
              <a:t>không</a:t>
            </a:r>
            <a:r>
              <a:rPr lang="en-US" sz="2800" dirty="0" smtClean="0"/>
              <a:t> </a:t>
            </a:r>
            <a:r>
              <a:rPr lang="en-US" sz="2800" dirty="0" err="1" smtClean="0"/>
              <a:t>xuất</a:t>
            </a:r>
            <a:r>
              <a:rPr lang="en-US" sz="2800" dirty="0" smtClean="0"/>
              <a:t> </a:t>
            </a:r>
            <a:r>
              <a:rPr lang="en-US" sz="2800" dirty="0" err="1" smtClean="0"/>
              <a:t>hiện</a:t>
            </a:r>
            <a:r>
              <a:rPr lang="en-US" sz="2800" dirty="0" smtClean="0"/>
              <a:t> </a:t>
            </a:r>
            <a:r>
              <a:rPr lang="en-US" sz="2800" dirty="0" err="1" smtClean="0"/>
              <a:t>trước</a:t>
            </a:r>
            <a:r>
              <a:rPr lang="en-US" sz="2800" dirty="0" smtClean="0"/>
              <a:t>) </a:t>
            </a:r>
            <a:r>
              <a:rPr lang="en-US" sz="2800" dirty="0" err="1" smtClean="0"/>
              <a:t>dữ</a:t>
            </a:r>
            <a:r>
              <a:rPr lang="en-US" sz="2800" dirty="0" smtClean="0"/>
              <a:t> </a:t>
            </a:r>
            <a:r>
              <a:rPr lang="en-US" sz="2800" dirty="0" err="1" smtClean="0"/>
              <a:t>liệu</a:t>
            </a:r>
            <a:endParaRPr lang="en-US" sz="2800" dirty="0" smtClean="0"/>
          </a:p>
          <a:p>
            <a:r>
              <a:rPr lang="en-US" sz="2800" dirty="0" smtClean="0"/>
              <a:t>Tri </a:t>
            </a:r>
            <a:r>
              <a:rPr lang="en-US" sz="2800" dirty="0" err="1" smtClean="0"/>
              <a:t>thức</a:t>
            </a:r>
            <a:r>
              <a:rPr lang="en-US" sz="2800" dirty="0" smtClean="0"/>
              <a:t> (knowledge) </a:t>
            </a:r>
            <a:r>
              <a:rPr lang="en-US" sz="2800" dirty="0" err="1" smtClean="0"/>
              <a:t>thường</a:t>
            </a:r>
            <a:r>
              <a:rPr lang="en-US" sz="2800" dirty="0" smtClean="0"/>
              <a:t> </a:t>
            </a:r>
            <a:r>
              <a:rPr lang="en-US" sz="2800" dirty="0" err="1" smtClean="0"/>
              <a:t>được</a:t>
            </a:r>
            <a:r>
              <a:rPr lang="en-US" sz="2800" dirty="0" smtClean="0"/>
              <a:t> </a:t>
            </a:r>
            <a:r>
              <a:rPr lang="en-US" sz="2800" dirty="0" err="1" smtClean="0"/>
              <a:t>định</a:t>
            </a:r>
            <a:r>
              <a:rPr lang="en-US" sz="2800" dirty="0" smtClean="0"/>
              <a:t> </a:t>
            </a:r>
            <a:r>
              <a:rPr lang="en-US" sz="2800" dirty="0" err="1" smtClean="0"/>
              <a:t>nghĩa</a:t>
            </a:r>
            <a:r>
              <a:rPr lang="en-US" sz="2800" dirty="0" smtClean="0"/>
              <a:t> </a:t>
            </a:r>
            <a:r>
              <a:rPr lang="en-US" sz="2800" dirty="0" err="1" smtClean="0"/>
              <a:t>là</a:t>
            </a:r>
            <a:r>
              <a:rPr lang="en-US" sz="2800" dirty="0" smtClean="0"/>
              <a:t> </a:t>
            </a:r>
            <a:r>
              <a:rPr lang="en-US" sz="2800" dirty="0" err="1" smtClean="0"/>
              <a:t>sự</a:t>
            </a:r>
            <a:r>
              <a:rPr lang="en-US" sz="2800" dirty="0" smtClean="0"/>
              <a:t> </a:t>
            </a:r>
            <a:r>
              <a:rPr lang="en-US" sz="2800" dirty="0" err="1" smtClean="0"/>
              <a:t>hiểu</a:t>
            </a:r>
            <a:r>
              <a:rPr lang="en-US" sz="2800" dirty="0" smtClean="0"/>
              <a:t> </a:t>
            </a:r>
            <a:r>
              <a:rPr lang="en-US" sz="2800" dirty="0" err="1" smtClean="0"/>
              <a:t>biết</a:t>
            </a:r>
            <a:r>
              <a:rPr lang="en-US" sz="2800" dirty="0" smtClean="0"/>
              <a:t> (</a:t>
            </a:r>
            <a:r>
              <a:rPr lang="en-US" sz="2800" dirty="0" err="1" smtClean="0"/>
              <a:t>nhận</a:t>
            </a:r>
            <a:r>
              <a:rPr lang="en-US" sz="2800" dirty="0" smtClean="0"/>
              <a:t> </a:t>
            </a:r>
            <a:r>
              <a:rPr lang="en-US" sz="2800" dirty="0" err="1" smtClean="0"/>
              <a:t>thức</a:t>
            </a:r>
            <a:r>
              <a:rPr lang="en-US" sz="2800" dirty="0" smtClean="0"/>
              <a:t>) </a:t>
            </a:r>
            <a:r>
              <a:rPr lang="en-US" sz="2800" dirty="0" err="1" smtClean="0"/>
              <a:t>về</a:t>
            </a:r>
            <a:r>
              <a:rPr lang="en-US" sz="2800" dirty="0" smtClean="0"/>
              <a:t> </a:t>
            </a:r>
            <a:r>
              <a:rPr lang="en-US" sz="2800" dirty="0" err="1" smtClean="0"/>
              <a:t>thông</a:t>
            </a:r>
            <a:r>
              <a:rPr lang="en-US" sz="2800" dirty="0" smtClean="0"/>
              <a:t> tin</a:t>
            </a:r>
            <a:endParaRPr lang="en-US" sz="2800" dirty="0"/>
          </a:p>
        </p:txBody>
      </p:sp>
      <p:sp>
        <p:nvSpPr>
          <p:cNvPr id="4" name="Title 3"/>
          <p:cNvSpPr>
            <a:spLocks noGrp="1"/>
          </p:cNvSpPr>
          <p:nvPr>
            <p:ph type="title"/>
          </p:nvPr>
        </p:nvSpPr>
        <p:spPr>
          <a:prstGeom prst="rect">
            <a:avLst/>
          </a:prstGeom>
        </p:spPr>
        <p:txBody>
          <a:bodyPr wrap="square">
            <a:spAutoFit/>
          </a:bodyPr>
          <a:lstStyle/>
          <a:p>
            <a:pPr marR="263913" algn="ctr"/>
            <a:r>
              <a:rPr lang="en-US" sz="3200" spc="4" dirty="0" smtClean="0">
                <a:solidFill>
                  <a:srgbClr val="003286"/>
                </a:solidFill>
                <a:latin typeface="Arial"/>
                <a:cs typeface="Arial"/>
              </a:rPr>
              <a:t>4. </a:t>
            </a:r>
            <a:r>
              <a:rPr lang="en-US" sz="3200" spc="4" dirty="0" err="1" smtClean="0">
                <a:solidFill>
                  <a:srgbClr val="003286"/>
                </a:solidFill>
                <a:latin typeface="Arial"/>
                <a:cs typeface="Arial"/>
              </a:rPr>
              <a:t>Khái</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niệm</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dữ</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liệu</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thông</a:t>
            </a:r>
            <a:r>
              <a:rPr lang="en-US" sz="3200" spc="4" dirty="0" smtClean="0">
                <a:solidFill>
                  <a:srgbClr val="003286"/>
                </a:solidFill>
                <a:latin typeface="Arial"/>
                <a:cs typeface="Arial"/>
              </a:rPr>
              <a:t> tin, tri </a:t>
            </a:r>
            <a:r>
              <a:rPr lang="en-US" sz="3200" spc="4" dirty="0" err="1" smtClean="0">
                <a:solidFill>
                  <a:srgbClr val="003286"/>
                </a:solidFill>
                <a:latin typeface="Arial"/>
                <a:cs typeface="Arial"/>
              </a:rPr>
              <a:t>thức</a:t>
            </a:r>
            <a:endParaRPr lang="vi-VN" sz="3200" dirty="0">
              <a:latin typeface="Arial"/>
              <a:cs typeface="Arial"/>
            </a:endParaRPr>
          </a:p>
        </p:txBody>
      </p:sp>
    </p:spTree>
    <p:extLst>
      <p:ext uri="{BB962C8B-B14F-4D97-AF65-F5344CB8AC3E}">
        <p14:creationId xmlns:p14="http://schemas.microsoft.com/office/powerpoint/2010/main" val="3220637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VD:</a:t>
            </a:r>
          </a:p>
          <a:p>
            <a:pPr>
              <a:buFontTx/>
              <a:buChar char="-"/>
            </a:pPr>
            <a:r>
              <a:rPr lang="en-US" dirty="0" err="1" smtClean="0"/>
              <a:t>Dữ</a:t>
            </a:r>
            <a:r>
              <a:rPr lang="en-US" dirty="0" smtClean="0"/>
              <a:t> </a:t>
            </a:r>
            <a:r>
              <a:rPr lang="en-US" dirty="0" err="1" smtClean="0"/>
              <a:t>liệu</a:t>
            </a:r>
            <a:r>
              <a:rPr lang="en-US" dirty="0" smtClean="0"/>
              <a:t>: </a:t>
            </a:r>
            <a:r>
              <a:rPr lang="en-US" dirty="0" err="1" smtClean="0"/>
              <a:t>Nhiệt</a:t>
            </a:r>
            <a:r>
              <a:rPr lang="en-US" dirty="0" smtClean="0"/>
              <a:t> </a:t>
            </a:r>
            <a:r>
              <a:rPr lang="en-US" dirty="0" err="1" smtClean="0"/>
              <a:t>độ</a:t>
            </a:r>
            <a:r>
              <a:rPr lang="en-US" dirty="0" smtClean="0"/>
              <a:t> </a:t>
            </a:r>
            <a:r>
              <a:rPr lang="en-US" dirty="0" err="1" smtClean="0"/>
              <a:t>ngoài</a:t>
            </a:r>
            <a:r>
              <a:rPr lang="en-US" dirty="0" smtClean="0"/>
              <a:t> </a:t>
            </a:r>
            <a:r>
              <a:rPr lang="en-US" dirty="0" err="1" smtClean="0"/>
              <a:t>trời</a:t>
            </a:r>
            <a:r>
              <a:rPr lang="en-US" dirty="0" smtClean="0"/>
              <a:t> </a:t>
            </a:r>
            <a:r>
              <a:rPr lang="en-US" dirty="0" err="1" smtClean="0"/>
              <a:t>là</a:t>
            </a:r>
            <a:r>
              <a:rPr lang="en-US" dirty="0" smtClean="0"/>
              <a:t> 5 </a:t>
            </a:r>
            <a:r>
              <a:rPr lang="en-US" dirty="0" err="1" smtClean="0"/>
              <a:t>độ</a:t>
            </a:r>
            <a:r>
              <a:rPr lang="en-US" dirty="0" smtClean="0"/>
              <a:t> c</a:t>
            </a:r>
          </a:p>
          <a:p>
            <a:pPr>
              <a:buFontTx/>
              <a:buChar char="-"/>
            </a:pPr>
            <a:r>
              <a:rPr lang="en-US" dirty="0" err="1" smtClean="0"/>
              <a:t>Thông</a:t>
            </a:r>
            <a:r>
              <a:rPr lang="en-US" dirty="0" smtClean="0"/>
              <a:t> tin: </a:t>
            </a:r>
            <a:r>
              <a:rPr lang="en-US" dirty="0" err="1" smtClean="0"/>
              <a:t>Ngoài</a:t>
            </a:r>
            <a:r>
              <a:rPr lang="en-US" dirty="0" smtClean="0"/>
              <a:t> </a:t>
            </a:r>
            <a:r>
              <a:rPr lang="en-US" dirty="0" err="1" smtClean="0"/>
              <a:t>trời</a:t>
            </a:r>
            <a:r>
              <a:rPr lang="en-US" dirty="0" smtClean="0"/>
              <a:t> </a:t>
            </a:r>
            <a:r>
              <a:rPr lang="en-US" dirty="0" err="1" smtClean="0"/>
              <a:t>thời</a:t>
            </a:r>
            <a:r>
              <a:rPr lang="en-US" dirty="0" smtClean="0"/>
              <a:t> </a:t>
            </a:r>
            <a:r>
              <a:rPr lang="en-US" dirty="0" err="1" smtClean="0"/>
              <a:t>tiết</a:t>
            </a:r>
            <a:r>
              <a:rPr lang="en-US" dirty="0" smtClean="0"/>
              <a:t> </a:t>
            </a:r>
            <a:r>
              <a:rPr lang="en-US" dirty="0" err="1" smtClean="0"/>
              <a:t>lạnh</a:t>
            </a:r>
            <a:endParaRPr lang="en-US" dirty="0" smtClean="0"/>
          </a:p>
          <a:p>
            <a:pPr>
              <a:buFontTx/>
              <a:buChar char="-"/>
            </a:pPr>
            <a:r>
              <a:rPr lang="en-US" dirty="0" smtClean="0"/>
              <a:t>Tri </a:t>
            </a:r>
            <a:r>
              <a:rPr lang="en-US" dirty="0" err="1" smtClean="0"/>
              <a:t>thức</a:t>
            </a:r>
            <a:r>
              <a:rPr lang="en-US" dirty="0" smtClean="0"/>
              <a:t>: </a:t>
            </a:r>
          </a:p>
          <a:p>
            <a:pPr marL="0" indent="0">
              <a:buNone/>
            </a:pPr>
            <a:r>
              <a:rPr lang="en-US" dirty="0" smtClean="0"/>
              <a:t>+ </a:t>
            </a:r>
            <a:r>
              <a:rPr lang="en-US" dirty="0" err="1" smtClean="0"/>
              <a:t>Nếu</a:t>
            </a:r>
            <a:r>
              <a:rPr lang="en-US" dirty="0" smtClean="0"/>
              <a:t> </a:t>
            </a:r>
            <a:r>
              <a:rPr lang="en-US" dirty="0" err="1" smtClean="0"/>
              <a:t>ra</a:t>
            </a:r>
            <a:r>
              <a:rPr lang="en-US" dirty="0" smtClean="0"/>
              <a:t> </a:t>
            </a:r>
            <a:r>
              <a:rPr lang="en-US" dirty="0" err="1" smtClean="0"/>
              <a:t>ngoài</a:t>
            </a:r>
            <a:r>
              <a:rPr lang="en-US" dirty="0" smtClean="0"/>
              <a:t> </a:t>
            </a:r>
            <a:r>
              <a:rPr lang="en-US" dirty="0" err="1" smtClean="0"/>
              <a:t>trời</a:t>
            </a:r>
            <a:r>
              <a:rPr lang="en-US" dirty="0" smtClean="0"/>
              <a:t> </a:t>
            </a:r>
            <a:r>
              <a:rPr lang="en-US" dirty="0" err="1" smtClean="0"/>
              <a:t>thời</a:t>
            </a:r>
            <a:r>
              <a:rPr lang="en-US" dirty="0" smtClean="0"/>
              <a:t> </a:t>
            </a:r>
            <a:r>
              <a:rPr lang="en-US" dirty="0" err="1" smtClean="0"/>
              <a:t>tiết</a:t>
            </a:r>
            <a:r>
              <a:rPr lang="en-US" dirty="0" smtClean="0"/>
              <a:t> </a:t>
            </a:r>
            <a:r>
              <a:rPr lang="en-US" dirty="0" err="1" smtClean="0"/>
              <a:t>lạnh</a:t>
            </a:r>
            <a:r>
              <a:rPr lang="en-US" dirty="0" smtClean="0"/>
              <a:t> </a:t>
            </a:r>
            <a:r>
              <a:rPr lang="en-US" dirty="0" err="1" smtClean="0"/>
              <a:t>thì</a:t>
            </a:r>
            <a:r>
              <a:rPr lang="en-US" dirty="0" smtClean="0"/>
              <a:t> </a:t>
            </a:r>
            <a:r>
              <a:rPr lang="en-US" dirty="0" err="1" smtClean="0"/>
              <a:t>bạn</a:t>
            </a:r>
            <a:r>
              <a:rPr lang="en-US" dirty="0" smtClean="0"/>
              <a:t> </a:t>
            </a:r>
            <a:r>
              <a:rPr lang="en-US" dirty="0" err="1" smtClean="0"/>
              <a:t>nên</a:t>
            </a:r>
            <a:r>
              <a:rPr lang="en-US" dirty="0" smtClean="0"/>
              <a:t> </a:t>
            </a:r>
            <a:r>
              <a:rPr lang="en-US" dirty="0" err="1" smtClean="0"/>
              <a:t>mặc</a:t>
            </a:r>
            <a:r>
              <a:rPr lang="en-US" dirty="0" smtClean="0"/>
              <a:t> </a:t>
            </a:r>
            <a:r>
              <a:rPr lang="en-US" dirty="0" err="1" smtClean="0"/>
              <a:t>áo</a:t>
            </a:r>
            <a:r>
              <a:rPr lang="en-US" dirty="0" smtClean="0"/>
              <a:t> </a:t>
            </a:r>
            <a:r>
              <a:rPr lang="en-US" dirty="0" err="1" smtClean="0"/>
              <a:t>choàng</a:t>
            </a:r>
            <a:r>
              <a:rPr lang="en-US" dirty="0" smtClean="0"/>
              <a:t> </a:t>
            </a:r>
            <a:r>
              <a:rPr lang="en-US" dirty="0" err="1" smtClean="0"/>
              <a:t>ấm</a:t>
            </a:r>
            <a:r>
              <a:rPr lang="en-US" dirty="0" smtClean="0"/>
              <a:t> (</a:t>
            </a:r>
            <a:r>
              <a:rPr lang="en-US" dirty="0" err="1" smtClean="0"/>
              <a:t>khi</a:t>
            </a:r>
            <a:r>
              <a:rPr lang="en-US" dirty="0" smtClean="0"/>
              <a:t> </a:t>
            </a:r>
            <a:r>
              <a:rPr lang="en-US" dirty="0" err="1" smtClean="0"/>
              <a:t>đi</a:t>
            </a:r>
            <a:r>
              <a:rPr lang="en-US" dirty="0" smtClean="0"/>
              <a:t> </a:t>
            </a:r>
            <a:r>
              <a:rPr lang="en-US" dirty="0" err="1" smtClean="0"/>
              <a:t>ra</a:t>
            </a:r>
            <a:r>
              <a:rPr lang="en-US" dirty="0" smtClean="0"/>
              <a:t> </a:t>
            </a:r>
            <a:r>
              <a:rPr lang="en-US" dirty="0" err="1" smtClean="0"/>
              <a:t>ngoài</a:t>
            </a:r>
            <a:r>
              <a:rPr lang="en-US" dirty="0" smtClean="0"/>
              <a:t>)</a:t>
            </a:r>
          </a:p>
          <a:p>
            <a:pPr marL="0" indent="0">
              <a:buNone/>
            </a:pPr>
            <a:r>
              <a:rPr lang="en-US" dirty="0" smtClean="0"/>
              <a:t>-&gt; </a:t>
            </a:r>
            <a:r>
              <a:rPr lang="en-US" dirty="0" err="1" smtClean="0"/>
              <a:t>Giá</a:t>
            </a:r>
            <a:r>
              <a:rPr lang="en-US" dirty="0" smtClean="0"/>
              <a:t> </a:t>
            </a:r>
            <a:r>
              <a:rPr lang="en-US" dirty="0" err="1" smtClean="0"/>
              <a:t>trị</a:t>
            </a:r>
            <a:r>
              <a:rPr lang="en-US" dirty="0"/>
              <a:t> </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của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tăng</a:t>
            </a:r>
            <a:r>
              <a:rPr lang="en-US" dirty="0" smtClean="0"/>
              <a:t> </a:t>
            </a:r>
            <a:r>
              <a:rPr lang="en-US" dirty="0" err="1" smtClean="0"/>
              <a:t>lên</a:t>
            </a:r>
            <a:r>
              <a:rPr lang="en-US" dirty="0" smtClean="0"/>
              <a:t> </a:t>
            </a:r>
            <a:r>
              <a:rPr lang="en-US" dirty="0" err="1" smtClean="0"/>
              <a:t>khi</a:t>
            </a:r>
            <a:r>
              <a:rPr lang="en-US" dirty="0" smtClean="0"/>
              <a:t> </a:t>
            </a:r>
            <a:r>
              <a:rPr lang="en-US" dirty="0" err="1" smtClean="0"/>
              <a:t>nó</a:t>
            </a:r>
            <a:r>
              <a:rPr lang="en-US" dirty="0" smtClean="0"/>
              <a:t> </a:t>
            </a:r>
            <a:r>
              <a:rPr lang="en-US" dirty="0" err="1" smtClean="0"/>
              <a:t>được</a:t>
            </a:r>
            <a:r>
              <a:rPr lang="en-US" dirty="0"/>
              <a:t> </a:t>
            </a:r>
            <a:r>
              <a:rPr lang="en-US" dirty="0" err="1" smtClean="0"/>
              <a:t>chuyển</a:t>
            </a:r>
            <a:r>
              <a:rPr lang="en-US" dirty="0" smtClean="0"/>
              <a:t> </a:t>
            </a:r>
            <a:r>
              <a:rPr lang="en-US" dirty="0" err="1" smtClean="0"/>
              <a:t>đổi</a:t>
            </a:r>
            <a:r>
              <a:rPr lang="en-US" dirty="0" smtClean="0"/>
              <a:t> </a:t>
            </a:r>
            <a:r>
              <a:rPr lang="en-US" dirty="0" err="1" smtClean="0"/>
              <a:t>thành</a:t>
            </a:r>
            <a:r>
              <a:rPr lang="en-US" dirty="0" smtClean="0"/>
              <a:t> tri </a:t>
            </a:r>
            <a:r>
              <a:rPr lang="en-US" dirty="0" err="1" smtClean="0"/>
              <a:t>thức</a:t>
            </a:r>
            <a:endParaRPr lang="en-US" dirty="0" smtClean="0"/>
          </a:p>
          <a:p>
            <a:pPr marL="0" indent="0">
              <a:buNone/>
            </a:pPr>
            <a:r>
              <a:rPr lang="en-US" dirty="0" smtClean="0"/>
              <a:t>-&gt; </a:t>
            </a:r>
            <a:r>
              <a:rPr lang="en-US" dirty="0" err="1" smtClean="0"/>
              <a:t>Sử</a:t>
            </a:r>
            <a:r>
              <a:rPr lang="en-US" dirty="0" smtClean="0"/>
              <a:t> </a:t>
            </a:r>
            <a:r>
              <a:rPr lang="en-US" dirty="0" err="1" smtClean="0"/>
              <a:t>dụng</a:t>
            </a:r>
            <a:r>
              <a:rPr lang="en-US" dirty="0" smtClean="0"/>
              <a:t> tri </a:t>
            </a:r>
            <a:r>
              <a:rPr lang="en-US" dirty="0" err="1" smtClean="0"/>
              <a:t>thức</a:t>
            </a:r>
            <a:r>
              <a:rPr lang="en-US" dirty="0" smtClean="0"/>
              <a:t> </a:t>
            </a:r>
            <a:r>
              <a:rPr lang="en-US" dirty="0" err="1" smtClean="0"/>
              <a:t>sẽ</a:t>
            </a:r>
            <a:r>
              <a:rPr lang="en-US" dirty="0" smtClean="0"/>
              <a:t> </a:t>
            </a:r>
            <a:r>
              <a:rPr lang="en-US" dirty="0" err="1" smtClean="0"/>
              <a:t>cho</a:t>
            </a:r>
            <a:r>
              <a:rPr lang="en-US" dirty="0" smtClean="0"/>
              <a:t> </a:t>
            </a:r>
            <a:r>
              <a:rPr lang="en-US" dirty="0" err="1" smtClean="0"/>
              <a:t>phép</a:t>
            </a:r>
            <a:r>
              <a:rPr lang="en-US" dirty="0" smtClean="0"/>
              <a:t> </a:t>
            </a:r>
            <a:r>
              <a:rPr lang="en-US" dirty="0" err="1" smtClean="0"/>
              <a:t>đưa</a:t>
            </a:r>
            <a:r>
              <a:rPr lang="en-US" dirty="0" smtClean="0"/>
              <a:t> </a:t>
            </a:r>
            <a:r>
              <a:rPr lang="en-US" dirty="0" err="1" smtClean="0"/>
              <a:t>ra</a:t>
            </a:r>
            <a:r>
              <a:rPr lang="en-US" dirty="0" smtClean="0"/>
              <a:t> </a:t>
            </a:r>
            <a:r>
              <a:rPr lang="en-US" dirty="0" err="1" smtClean="0"/>
              <a:t>các</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phù</a:t>
            </a:r>
            <a:r>
              <a:rPr lang="en-US" dirty="0" smtClean="0"/>
              <a:t> </a:t>
            </a:r>
            <a:r>
              <a:rPr lang="en-US" dirty="0" err="1" smtClean="0"/>
              <a:t>hợp</a:t>
            </a:r>
            <a:r>
              <a:rPr lang="en-US" dirty="0" smtClean="0"/>
              <a:t> </a:t>
            </a:r>
            <a:r>
              <a:rPr lang="en-US" dirty="0" err="1" smtClean="0"/>
              <a:t>và</a:t>
            </a:r>
            <a:r>
              <a:rPr lang="en-US" dirty="0" smtClean="0"/>
              <a:t> </a:t>
            </a:r>
            <a:r>
              <a:rPr lang="en-US" dirty="0" err="1" smtClean="0"/>
              <a:t>hiệu</a:t>
            </a:r>
            <a:r>
              <a:rPr lang="en-US" dirty="0" smtClean="0"/>
              <a:t> </a:t>
            </a:r>
            <a:r>
              <a:rPr lang="en-US" dirty="0" err="1" smtClean="0"/>
              <a:t>quả</a:t>
            </a:r>
            <a:endParaRPr lang="en-US" dirty="0"/>
          </a:p>
        </p:txBody>
      </p:sp>
      <p:sp>
        <p:nvSpPr>
          <p:cNvPr id="4" name="Title 3"/>
          <p:cNvSpPr>
            <a:spLocks noGrp="1"/>
          </p:cNvSpPr>
          <p:nvPr>
            <p:ph type="title"/>
          </p:nvPr>
        </p:nvSpPr>
        <p:spPr>
          <a:prstGeom prst="rect">
            <a:avLst/>
          </a:prstGeom>
        </p:spPr>
        <p:txBody>
          <a:bodyPr wrap="square">
            <a:spAutoFit/>
          </a:bodyPr>
          <a:lstStyle/>
          <a:p>
            <a:pPr marR="263913" algn="ctr"/>
            <a:r>
              <a:rPr lang="en-US" sz="3200" spc="4" dirty="0" smtClean="0">
                <a:solidFill>
                  <a:srgbClr val="003286"/>
                </a:solidFill>
                <a:latin typeface="Arial"/>
                <a:cs typeface="Arial"/>
              </a:rPr>
              <a:t>4. </a:t>
            </a:r>
            <a:r>
              <a:rPr lang="en-US" sz="3200" spc="4" dirty="0" err="1" smtClean="0">
                <a:solidFill>
                  <a:srgbClr val="003286"/>
                </a:solidFill>
                <a:latin typeface="Arial"/>
                <a:cs typeface="Arial"/>
              </a:rPr>
              <a:t>Khái</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niệm</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dữ</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liệu</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thông</a:t>
            </a:r>
            <a:r>
              <a:rPr lang="en-US" sz="3200" spc="4" dirty="0" smtClean="0">
                <a:solidFill>
                  <a:srgbClr val="003286"/>
                </a:solidFill>
                <a:latin typeface="Arial"/>
                <a:cs typeface="Arial"/>
              </a:rPr>
              <a:t> tin, tri </a:t>
            </a:r>
            <a:r>
              <a:rPr lang="en-US" sz="3200" spc="4" dirty="0" err="1" smtClean="0">
                <a:solidFill>
                  <a:srgbClr val="003286"/>
                </a:solidFill>
                <a:latin typeface="Arial"/>
                <a:cs typeface="Arial"/>
              </a:rPr>
              <a:t>thức</a:t>
            </a:r>
            <a:endParaRPr lang="vi-VN" sz="3200" dirty="0">
              <a:latin typeface="Arial"/>
              <a:cs typeface="Arial"/>
            </a:endParaRPr>
          </a:p>
        </p:txBody>
      </p:sp>
    </p:spTree>
    <p:extLst>
      <p:ext uri="{BB962C8B-B14F-4D97-AF65-F5344CB8AC3E}">
        <p14:creationId xmlns:p14="http://schemas.microsoft.com/office/powerpoint/2010/main" val="272626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5997701" cy="769441"/>
          </a:xfrm>
        </p:spPr>
        <p:txBody>
          <a:bodyPr>
            <a:normAutofit fontScale="90000"/>
          </a:bodyPr>
          <a:lstStyle/>
          <a:p>
            <a:pPr lvl="1"/>
            <a:r>
              <a:rPr lang="vi-VN" sz="3200" b="1" dirty="0">
                <a:solidFill>
                  <a:schemeClr val="tx2"/>
                </a:solidFill>
                <a:latin typeface="Cambria" panose="02040503050406030204" pitchFamily="18" charset="0"/>
              </a:rPr>
              <a:t>Mục tiêu của học phần</a:t>
            </a:r>
            <a:r>
              <a:rPr lang="en-US" sz="3200" b="1" dirty="0">
                <a:solidFill>
                  <a:schemeClr val="tx2"/>
                </a:solidFill>
                <a:latin typeface="Cambria" panose="02040503050406030204" pitchFamily="18" charset="0"/>
              </a:rPr>
              <a:t/>
            </a:r>
            <a:br>
              <a:rPr lang="en-US" sz="3200" b="1" dirty="0">
                <a:solidFill>
                  <a:schemeClr val="tx2"/>
                </a:solidFill>
                <a:latin typeface="Cambria" panose="02040503050406030204" pitchFamily="18" charset="0"/>
              </a:rPr>
            </a:br>
            <a:endParaRPr lang="en-US" dirty="0"/>
          </a:p>
        </p:txBody>
      </p:sp>
      <p:sp>
        <p:nvSpPr>
          <p:cNvPr id="4" name="TextBox 16"/>
          <p:cNvSpPr txBox="1">
            <a:spLocks noGrp="1" noChangeArrowheads="1"/>
          </p:cNvSpPr>
          <p:nvPr>
            <p:ph idx="1"/>
          </p:nvPr>
        </p:nvSpPr>
        <p:spPr bwMode="auto">
          <a:xfrm>
            <a:off x="295275" y="1520825"/>
            <a:ext cx="8517255"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ＭＳ Ｐゴシック" pitchFamily="123" charset="-128"/>
              </a:defRPr>
            </a:lvl1pPr>
            <a:lvl2pPr marL="742950" indent="-285750" eaLnBrk="0" hangingPunct="0">
              <a:defRPr>
                <a:solidFill>
                  <a:schemeClr val="tx1"/>
                </a:solidFill>
                <a:latin typeface="Calibri" pitchFamily="34" charset="0"/>
                <a:ea typeface="ＭＳ Ｐゴシック" pitchFamily="123" charset="-128"/>
              </a:defRPr>
            </a:lvl2pPr>
            <a:lvl3pPr marL="1143000" indent="-228600" eaLnBrk="0" hangingPunct="0">
              <a:defRPr>
                <a:solidFill>
                  <a:schemeClr val="tx1"/>
                </a:solidFill>
                <a:latin typeface="Calibri" pitchFamily="34" charset="0"/>
                <a:ea typeface="ＭＳ Ｐゴシック" pitchFamily="123" charset="-128"/>
              </a:defRPr>
            </a:lvl3pPr>
            <a:lvl4pPr marL="1600200" indent="-228600" eaLnBrk="0" hangingPunct="0">
              <a:defRPr>
                <a:solidFill>
                  <a:schemeClr val="tx1"/>
                </a:solidFill>
                <a:latin typeface="Calibri" pitchFamily="34" charset="0"/>
                <a:ea typeface="ＭＳ Ｐゴシック" pitchFamily="123" charset="-128"/>
              </a:defRPr>
            </a:lvl4pPr>
            <a:lvl5pPr marL="2057400" indent="-228600" eaLnBrk="0" hangingPunct="0">
              <a:defRPr>
                <a:solidFill>
                  <a:schemeClr val="tx1"/>
                </a:solidFill>
                <a:latin typeface="Calibri" pitchFamily="34" charset="0"/>
                <a:ea typeface="ＭＳ Ｐゴシック" pitchFamily="123"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123"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123"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123"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123" charset="-128"/>
              </a:defRPr>
            </a:lvl9pPr>
          </a:lstStyle>
          <a:p>
            <a:pPr marL="0" lvl="1" indent="0" algn="just" eaLnBrk="1" hangingPunct="1">
              <a:lnSpc>
                <a:spcPct val="150000"/>
              </a:lnSpc>
            </a:pPr>
            <a:r>
              <a:rPr lang="vi-VN" sz="2400" b="1" dirty="0" smtClean="0">
                <a:solidFill>
                  <a:srgbClr val="002060"/>
                </a:solidFill>
                <a:latin typeface="Cambria" panose="02040503050406030204" pitchFamily="18" charset="0"/>
              </a:rPr>
              <a:t>Trang </a:t>
            </a:r>
            <a:r>
              <a:rPr lang="vi-VN" sz="2400" b="1" dirty="0">
                <a:solidFill>
                  <a:srgbClr val="002060"/>
                </a:solidFill>
                <a:latin typeface="Cambria" panose="02040503050406030204" pitchFamily="18" charset="0"/>
              </a:rPr>
              <a:t>bị về kỹ năng</a:t>
            </a:r>
            <a:r>
              <a:rPr lang="vi-VN" sz="2400" dirty="0">
                <a:solidFill>
                  <a:srgbClr val="002060"/>
                </a:solidFill>
                <a:latin typeface="Cambria" panose="02040503050406030204" pitchFamily="18" charset="0"/>
              </a:rPr>
              <a:t>: </a:t>
            </a:r>
            <a:endParaRPr lang="en-US" sz="2400" dirty="0">
              <a:solidFill>
                <a:srgbClr val="002060"/>
              </a:solidFill>
              <a:latin typeface="Cambria" panose="02040503050406030204" pitchFamily="18" charset="0"/>
            </a:endParaRPr>
          </a:p>
          <a:p>
            <a:pPr marL="400050" lvl="2" indent="0" algn="just" eaLnBrk="1" hangingPunct="1">
              <a:lnSpc>
                <a:spcPct val="150000"/>
              </a:lnSpc>
            </a:pPr>
            <a:r>
              <a:rPr lang="en-US" sz="2400" dirty="0" err="1" smtClean="0">
                <a:solidFill>
                  <a:srgbClr val="002060"/>
                </a:solidFill>
                <a:latin typeface="Cambria" panose="02040503050406030204" pitchFamily="18" charset="0"/>
              </a:rPr>
              <a:t>Có</a:t>
            </a:r>
            <a:r>
              <a:rPr lang="en-US" sz="2400" dirty="0" smtClean="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kỹ</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năng</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tự</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nghiên</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cứu</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và</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làm</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việc</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theo</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nhóm</a:t>
            </a:r>
            <a:r>
              <a:rPr lang="en-US" sz="2400" dirty="0">
                <a:solidFill>
                  <a:srgbClr val="002060"/>
                </a:solidFill>
                <a:latin typeface="Cambria" panose="02040503050406030204" pitchFamily="18" charset="0"/>
              </a:rPr>
              <a:t>.</a:t>
            </a:r>
          </a:p>
          <a:p>
            <a:pPr marL="400050" lvl="2" indent="0" algn="just" eaLnBrk="1" hangingPunct="1">
              <a:lnSpc>
                <a:spcPct val="150000"/>
              </a:lnSpc>
            </a:pPr>
            <a:r>
              <a:rPr lang="en-US" sz="2400" dirty="0" err="1" smtClean="0">
                <a:solidFill>
                  <a:srgbClr val="002060"/>
                </a:solidFill>
                <a:latin typeface="Cambria" panose="02040503050406030204" pitchFamily="18" charset="0"/>
              </a:rPr>
              <a:t>Kỹ</a:t>
            </a:r>
            <a:r>
              <a:rPr lang="en-US" sz="2400" dirty="0" smtClean="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năng</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thuyết</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trình</a:t>
            </a:r>
            <a:endParaRPr lang="en-US" sz="2400" dirty="0">
              <a:solidFill>
                <a:srgbClr val="002060"/>
              </a:solidFill>
              <a:latin typeface="Cambria" panose="02040503050406030204" pitchFamily="18" charset="0"/>
            </a:endParaRPr>
          </a:p>
          <a:p>
            <a:pPr marL="0" lvl="1" indent="0" algn="just" eaLnBrk="1" hangingPunct="1">
              <a:lnSpc>
                <a:spcPct val="150000"/>
              </a:lnSpc>
            </a:pPr>
            <a:endParaRPr lang="en-US" altLang="en-US" sz="2400" dirty="0">
              <a:solidFill>
                <a:srgbClr val="002060"/>
              </a:solidFill>
              <a:latin typeface="Cambria" panose="02040503050406030204" pitchFamily="18" charset="0"/>
            </a:endParaRPr>
          </a:p>
        </p:txBody>
      </p:sp>
    </p:spTree>
    <p:extLst>
      <p:ext uri="{BB962C8B-B14F-4D97-AF65-F5344CB8AC3E}">
        <p14:creationId xmlns:p14="http://schemas.microsoft.com/office/powerpoint/2010/main" val="1525105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8340" y="1624406"/>
            <a:ext cx="7667625" cy="2624455"/>
          </a:xfrm>
          <a:prstGeom prst="rect">
            <a:avLst/>
          </a:prstGeom>
        </p:spPr>
        <p:txBody>
          <a:bodyPr vert="horz" wrap="square" lIns="0" tIns="12065" rIns="0" bIns="0" rtlCol="0">
            <a:spAutoFit/>
          </a:bodyPr>
          <a:lstStyle/>
          <a:p>
            <a:pPr marL="355600" marR="291465" indent="-343535">
              <a:lnSpc>
                <a:spcPct val="100000"/>
              </a:lnSpc>
              <a:spcBef>
                <a:spcPts val="95"/>
              </a:spcBef>
              <a:buSzPct val="69642"/>
              <a:buChar char="•"/>
              <a:tabLst>
                <a:tab pos="355600" algn="l"/>
                <a:tab pos="356235" algn="l"/>
              </a:tabLst>
            </a:pPr>
            <a:r>
              <a:rPr sz="2800" spc="-5" dirty="0">
                <a:solidFill>
                  <a:srgbClr val="003185"/>
                </a:solidFill>
                <a:latin typeface="Arial"/>
                <a:cs typeface="Arial"/>
              </a:rPr>
              <a:t>Mỗi sinh viên cần </a:t>
            </a:r>
            <a:r>
              <a:rPr sz="2800" dirty="0">
                <a:solidFill>
                  <a:srgbClr val="003185"/>
                </a:solidFill>
                <a:latin typeface="Arial"/>
                <a:cs typeface="Arial"/>
              </a:rPr>
              <a:t>có khả </a:t>
            </a:r>
            <a:r>
              <a:rPr sz="2800" spc="-5" dirty="0">
                <a:solidFill>
                  <a:srgbClr val="003185"/>
                </a:solidFill>
                <a:latin typeface="Arial"/>
                <a:cs typeface="Arial"/>
              </a:rPr>
              <a:t>năng </a:t>
            </a:r>
            <a:r>
              <a:rPr sz="2800" dirty="0">
                <a:solidFill>
                  <a:srgbClr val="003185"/>
                </a:solidFill>
                <a:latin typeface="Arial"/>
                <a:cs typeface="Arial"/>
              </a:rPr>
              <a:t>phân </a:t>
            </a:r>
            <a:r>
              <a:rPr sz="2800" spc="-5" dirty="0">
                <a:solidFill>
                  <a:srgbClr val="003185"/>
                </a:solidFill>
                <a:latin typeface="Arial"/>
                <a:cs typeface="Arial"/>
              </a:rPr>
              <a:t>biệt </a:t>
            </a:r>
            <a:r>
              <a:rPr sz="2800" dirty="0">
                <a:solidFill>
                  <a:srgbClr val="003185"/>
                </a:solidFill>
                <a:latin typeface="Arial"/>
                <a:cs typeface="Arial"/>
              </a:rPr>
              <a:t>các  khái niệm </a:t>
            </a:r>
            <a:r>
              <a:rPr sz="2800" spc="-5" dirty="0">
                <a:solidFill>
                  <a:srgbClr val="003185"/>
                </a:solidFill>
                <a:latin typeface="Arial"/>
                <a:cs typeface="Arial"/>
              </a:rPr>
              <a:t>bằng </a:t>
            </a:r>
            <a:r>
              <a:rPr sz="2800" dirty="0">
                <a:solidFill>
                  <a:srgbClr val="003185"/>
                </a:solidFill>
                <a:latin typeface="Arial"/>
                <a:cs typeface="Arial"/>
              </a:rPr>
              <a:t>cách </a:t>
            </a:r>
            <a:r>
              <a:rPr sz="2800" spc="-5" dirty="0">
                <a:solidFill>
                  <a:srgbClr val="003185"/>
                </a:solidFill>
                <a:latin typeface="Arial"/>
                <a:cs typeface="Arial"/>
              </a:rPr>
              <a:t>đưa ra các </a:t>
            </a:r>
            <a:r>
              <a:rPr sz="2800" dirty="0">
                <a:solidFill>
                  <a:srgbClr val="003185"/>
                </a:solidFill>
                <a:latin typeface="Arial"/>
                <a:cs typeface="Arial"/>
              </a:rPr>
              <a:t>ví </a:t>
            </a:r>
            <a:r>
              <a:rPr sz="2800" spc="-5" dirty="0">
                <a:solidFill>
                  <a:srgbClr val="003185"/>
                </a:solidFill>
                <a:latin typeface="Arial"/>
                <a:cs typeface="Arial"/>
              </a:rPr>
              <a:t>dụ </a:t>
            </a:r>
            <a:r>
              <a:rPr sz="2800" dirty="0">
                <a:solidFill>
                  <a:srgbClr val="003185"/>
                </a:solidFill>
                <a:latin typeface="Arial"/>
                <a:cs typeface="Arial"/>
              </a:rPr>
              <a:t>thích  </a:t>
            </a:r>
            <a:r>
              <a:rPr sz="2800" spc="-5" dirty="0">
                <a:solidFill>
                  <a:srgbClr val="003185"/>
                </a:solidFill>
                <a:latin typeface="Arial"/>
                <a:cs typeface="Arial"/>
              </a:rPr>
              <a:t>hợp</a:t>
            </a:r>
            <a:r>
              <a:rPr sz="2800" dirty="0">
                <a:solidFill>
                  <a:srgbClr val="003185"/>
                </a:solidFill>
                <a:latin typeface="Arial"/>
                <a:cs typeface="Arial"/>
              </a:rPr>
              <a:t> về</a:t>
            </a:r>
            <a:endParaRPr sz="2800" dirty="0">
              <a:latin typeface="Arial"/>
              <a:cs typeface="Arial"/>
            </a:endParaRPr>
          </a:p>
          <a:p>
            <a:pPr marL="469900">
              <a:lnSpc>
                <a:spcPct val="100000"/>
              </a:lnSpc>
              <a:spcBef>
                <a:spcPts val="595"/>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Dữ</a:t>
            </a:r>
            <a:r>
              <a:rPr sz="2400" spc="-5" dirty="0" smtClean="0">
                <a:solidFill>
                  <a:srgbClr val="003185"/>
                </a:solidFill>
                <a:latin typeface="Arial"/>
                <a:cs typeface="Arial"/>
              </a:rPr>
              <a:t> </a:t>
            </a:r>
            <a:r>
              <a:rPr sz="2400" spc="-5" dirty="0">
                <a:solidFill>
                  <a:srgbClr val="003185"/>
                </a:solidFill>
                <a:latin typeface="Arial"/>
                <a:cs typeface="Arial"/>
              </a:rPr>
              <a:t>liệu </a:t>
            </a:r>
            <a:r>
              <a:rPr sz="2400" dirty="0">
                <a:solidFill>
                  <a:srgbClr val="003185"/>
                </a:solidFill>
                <a:latin typeface="Arial"/>
                <a:cs typeface="Arial"/>
              </a:rPr>
              <a:t>và Thông tin (Data –</a:t>
            </a:r>
            <a:r>
              <a:rPr sz="2400" spc="-75" dirty="0">
                <a:solidFill>
                  <a:srgbClr val="003185"/>
                </a:solidFill>
                <a:latin typeface="Arial"/>
                <a:cs typeface="Arial"/>
              </a:rPr>
              <a:t> </a:t>
            </a:r>
            <a:r>
              <a:rPr sz="2400" dirty="0">
                <a:solidFill>
                  <a:srgbClr val="003185"/>
                </a:solidFill>
                <a:latin typeface="Arial"/>
                <a:cs typeface="Arial"/>
              </a:rPr>
              <a:t>Information)</a:t>
            </a:r>
            <a:endParaRPr sz="2400" dirty="0">
              <a:latin typeface="Arial"/>
              <a:cs typeface="Arial"/>
            </a:endParaRPr>
          </a:p>
          <a:p>
            <a:pPr marL="469900">
              <a:lnSpc>
                <a:spcPct val="100000"/>
              </a:lnSpc>
              <a:spcBef>
                <a:spcPts val="575"/>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Hiệu</a:t>
            </a:r>
            <a:r>
              <a:rPr sz="2400" spc="-5" dirty="0" smtClean="0">
                <a:solidFill>
                  <a:srgbClr val="003185"/>
                </a:solidFill>
                <a:latin typeface="Arial"/>
                <a:cs typeface="Arial"/>
              </a:rPr>
              <a:t> </a:t>
            </a:r>
            <a:r>
              <a:rPr sz="2400" dirty="0">
                <a:solidFill>
                  <a:srgbClr val="003185"/>
                </a:solidFill>
                <a:latin typeface="Arial"/>
                <a:cs typeface="Arial"/>
              </a:rPr>
              <a:t>suất và </a:t>
            </a:r>
            <a:r>
              <a:rPr sz="2400" spc="-5" dirty="0">
                <a:solidFill>
                  <a:srgbClr val="003185"/>
                </a:solidFill>
                <a:latin typeface="Arial"/>
                <a:cs typeface="Arial"/>
              </a:rPr>
              <a:t>Hiệu quả (Efficiency </a:t>
            </a:r>
            <a:r>
              <a:rPr sz="2400" dirty="0">
                <a:solidFill>
                  <a:srgbClr val="003185"/>
                </a:solidFill>
                <a:latin typeface="Arial"/>
                <a:cs typeface="Arial"/>
              </a:rPr>
              <a:t>–</a:t>
            </a:r>
            <a:r>
              <a:rPr sz="2400" spc="-15" dirty="0">
                <a:solidFill>
                  <a:srgbClr val="003185"/>
                </a:solidFill>
                <a:latin typeface="Arial"/>
                <a:cs typeface="Arial"/>
              </a:rPr>
              <a:t> </a:t>
            </a:r>
            <a:r>
              <a:rPr sz="2400" spc="-5" dirty="0">
                <a:solidFill>
                  <a:srgbClr val="003185"/>
                </a:solidFill>
                <a:latin typeface="Arial"/>
                <a:cs typeface="Arial"/>
              </a:rPr>
              <a:t>Effectiveness)</a:t>
            </a:r>
            <a:endParaRPr sz="2400" dirty="0">
              <a:latin typeface="Arial"/>
              <a:cs typeface="Arial"/>
            </a:endParaRPr>
          </a:p>
          <a:p>
            <a:pPr marL="469900">
              <a:lnSpc>
                <a:spcPct val="100000"/>
              </a:lnSpc>
              <a:spcBef>
                <a:spcPts val="580"/>
              </a:spcBef>
            </a:pPr>
            <a:r>
              <a:rPr lang="en-US" sz="2400" spc="-5" dirty="0" smtClean="0">
                <a:solidFill>
                  <a:srgbClr val="003185"/>
                </a:solidFill>
                <a:latin typeface="Arial"/>
                <a:cs typeface="Arial"/>
              </a:rPr>
              <a:t>- </a:t>
            </a:r>
            <a:r>
              <a:rPr sz="2400" spc="-5" dirty="0" err="1" smtClean="0">
                <a:solidFill>
                  <a:srgbClr val="003185"/>
                </a:solidFill>
                <a:latin typeface="Arial"/>
                <a:cs typeface="Arial"/>
              </a:rPr>
              <a:t>Cộng</a:t>
            </a:r>
            <a:r>
              <a:rPr sz="2400" spc="-5" dirty="0" smtClean="0">
                <a:solidFill>
                  <a:srgbClr val="003185"/>
                </a:solidFill>
                <a:latin typeface="Arial"/>
                <a:cs typeface="Arial"/>
              </a:rPr>
              <a:t> </a:t>
            </a:r>
            <a:r>
              <a:rPr sz="2400" dirty="0">
                <a:solidFill>
                  <a:srgbClr val="003185"/>
                </a:solidFill>
                <a:latin typeface="Arial"/>
                <a:cs typeface="Arial"/>
              </a:rPr>
              <a:t>tác và </a:t>
            </a:r>
            <a:r>
              <a:rPr sz="2400" spc="-5" dirty="0">
                <a:solidFill>
                  <a:srgbClr val="003185"/>
                </a:solidFill>
                <a:latin typeface="Arial"/>
                <a:cs typeface="Arial"/>
              </a:rPr>
              <a:t>Hợp </a:t>
            </a:r>
            <a:r>
              <a:rPr sz="2400" dirty="0">
                <a:solidFill>
                  <a:srgbClr val="003185"/>
                </a:solidFill>
                <a:latin typeface="Arial"/>
                <a:cs typeface="Arial"/>
              </a:rPr>
              <a:t>tác </a:t>
            </a:r>
            <a:r>
              <a:rPr sz="2400" spc="-5" dirty="0">
                <a:solidFill>
                  <a:srgbClr val="003185"/>
                </a:solidFill>
                <a:latin typeface="Arial"/>
                <a:cs typeface="Arial"/>
              </a:rPr>
              <a:t>(Collaboration </a:t>
            </a:r>
            <a:r>
              <a:rPr sz="2400" dirty="0">
                <a:solidFill>
                  <a:srgbClr val="003185"/>
                </a:solidFill>
                <a:latin typeface="Arial"/>
                <a:cs typeface="Arial"/>
              </a:rPr>
              <a:t>–</a:t>
            </a:r>
            <a:r>
              <a:rPr sz="2400" spc="40" dirty="0">
                <a:solidFill>
                  <a:srgbClr val="003185"/>
                </a:solidFill>
                <a:latin typeface="Arial"/>
                <a:cs typeface="Arial"/>
              </a:rPr>
              <a:t> </a:t>
            </a:r>
            <a:r>
              <a:rPr sz="2400" spc="-5" dirty="0">
                <a:solidFill>
                  <a:srgbClr val="003185"/>
                </a:solidFill>
                <a:latin typeface="Arial"/>
                <a:cs typeface="Arial"/>
              </a:rPr>
              <a:t>Cooperation)</a:t>
            </a:r>
            <a:endParaRPr sz="2400" dirty="0">
              <a:latin typeface="Arial"/>
              <a:cs typeface="Arial"/>
            </a:endParaRPr>
          </a:p>
        </p:txBody>
      </p:sp>
      <p:sp>
        <p:nvSpPr>
          <p:cNvPr id="4" name="object 4"/>
          <p:cNvSpPr/>
          <p:nvPr/>
        </p:nvSpPr>
        <p:spPr>
          <a:xfrm>
            <a:off x="521652" y="633806"/>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533400" y="533400"/>
            <a:ext cx="8001000" cy="990600"/>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sz="3200" b="0" dirty="0">
                <a:latin typeface="Arial"/>
                <a:cs typeface="Arial"/>
              </a:rPr>
              <a:t>Thảo</a:t>
            </a:r>
            <a:r>
              <a:rPr sz="3200" b="0" spc="-25" dirty="0">
                <a:latin typeface="Arial"/>
                <a:cs typeface="Arial"/>
              </a:rPr>
              <a:t> </a:t>
            </a:r>
            <a:r>
              <a:rPr sz="3200" b="0" spc="-5" dirty="0">
                <a:latin typeface="Arial"/>
                <a:cs typeface="Arial"/>
              </a:rPr>
              <a:t>luận</a:t>
            </a:r>
            <a:endParaRPr sz="3200">
              <a:latin typeface="Arial"/>
              <a:cs typeface="Arial"/>
            </a:endParaRPr>
          </a:p>
        </p:txBody>
      </p:sp>
    </p:spTree>
    <p:extLst>
      <p:ext uri="{BB962C8B-B14F-4D97-AF65-F5344CB8AC3E}">
        <p14:creationId xmlns:p14="http://schemas.microsoft.com/office/powerpoint/2010/main" val="1439998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5844" y="1538440"/>
            <a:ext cx="5113020" cy="3505447"/>
          </a:xfrm>
          <a:prstGeom prst="rect">
            <a:avLst/>
          </a:prstGeom>
        </p:spPr>
        <p:txBody>
          <a:bodyPr vert="horz" wrap="square" lIns="0" tIns="98425" rIns="0" bIns="0" rtlCol="0">
            <a:spAutoFit/>
          </a:bodyPr>
          <a:lstStyle/>
          <a:p>
            <a:pPr marL="12700">
              <a:lnSpc>
                <a:spcPct val="100000"/>
              </a:lnSpc>
              <a:spcBef>
                <a:spcPts val="775"/>
              </a:spcBef>
            </a:pPr>
            <a:r>
              <a:rPr lang="en-US" sz="2800" spc="-5" dirty="0" smtClean="0">
                <a:solidFill>
                  <a:srgbClr val="003185"/>
                </a:solidFill>
                <a:latin typeface="Arial"/>
                <a:cs typeface="Arial"/>
              </a:rPr>
              <a:t>- </a:t>
            </a:r>
            <a:r>
              <a:rPr sz="2800" spc="-5" dirty="0" err="1" smtClean="0">
                <a:solidFill>
                  <a:srgbClr val="003185"/>
                </a:solidFill>
                <a:latin typeface="Arial"/>
                <a:cs typeface="Arial"/>
              </a:rPr>
              <a:t>Kịp</a:t>
            </a:r>
            <a:r>
              <a:rPr sz="2800" spc="-5" dirty="0" smtClean="0">
                <a:solidFill>
                  <a:srgbClr val="003185"/>
                </a:solidFill>
                <a:latin typeface="Arial"/>
                <a:cs typeface="Arial"/>
              </a:rPr>
              <a:t> </a:t>
            </a:r>
            <a:r>
              <a:rPr sz="2800" dirty="0">
                <a:solidFill>
                  <a:srgbClr val="003185"/>
                </a:solidFill>
                <a:latin typeface="Arial"/>
                <a:cs typeface="Arial"/>
              </a:rPr>
              <a:t>thời</a:t>
            </a:r>
            <a:endParaRPr sz="2800" dirty="0">
              <a:latin typeface="Arial"/>
              <a:cs typeface="Arial"/>
            </a:endParaRPr>
          </a:p>
          <a:p>
            <a:pPr marL="12700">
              <a:lnSpc>
                <a:spcPct val="100000"/>
              </a:lnSpc>
              <a:spcBef>
                <a:spcPts val="670"/>
              </a:spcBef>
            </a:pPr>
            <a:r>
              <a:rPr lang="en-US" sz="2800" spc="-5" dirty="0" smtClean="0">
                <a:solidFill>
                  <a:srgbClr val="003185"/>
                </a:solidFill>
                <a:latin typeface="Arial"/>
                <a:cs typeface="Arial"/>
              </a:rPr>
              <a:t>- </a:t>
            </a:r>
            <a:r>
              <a:rPr sz="2800" spc="-5" dirty="0" err="1" smtClean="0">
                <a:solidFill>
                  <a:srgbClr val="003185"/>
                </a:solidFill>
                <a:latin typeface="Arial"/>
                <a:cs typeface="Arial"/>
              </a:rPr>
              <a:t>Chính</a:t>
            </a:r>
            <a:r>
              <a:rPr sz="2800" spc="15" dirty="0" smtClean="0">
                <a:solidFill>
                  <a:srgbClr val="003185"/>
                </a:solidFill>
                <a:latin typeface="Arial"/>
                <a:cs typeface="Arial"/>
              </a:rPr>
              <a:t> </a:t>
            </a:r>
            <a:r>
              <a:rPr sz="2800" spc="-5" dirty="0">
                <a:solidFill>
                  <a:srgbClr val="003185"/>
                </a:solidFill>
                <a:latin typeface="Arial"/>
                <a:cs typeface="Arial"/>
              </a:rPr>
              <a:t>xác</a:t>
            </a:r>
            <a:endParaRPr sz="2800" dirty="0">
              <a:latin typeface="Arial"/>
              <a:cs typeface="Arial"/>
            </a:endParaRPr>
          </a:p>
          <a:p>
            <a:pPr marL="12700">
              <a:lnSpc>
                <a:spcPct val="100000"/>
              </a:lnSpc>
              <a:spcBef>
                <a:spcPts val="675"/>
              </a:spcBef>
            </a:pPr>
            <a:r>
              <a:rPr lang="en-US" sz="2800" spc="-5" dirty="0" smtClean="0">
                <a:solidFill>
                  <a:srgbClr val="003185"/>
                </a:solidFill>
                <a:latin typeface="Arial"/>
                <a:cs typeface="Arial"/>
              </a:rPr>
              <a:t>- </a:t>
            </a:r>
            <a:r>
              <a:rPr sz="2800" spc="-5" dirty="0" err="1" smtClean="0">
                <a:solidFill>
                  <a:srgbClr val="003185"/>
                </a:solidFill>
                <a:latin typeface="Arial"/>
                <a:cs typeface="Arial"/>
              </a:rPr>
              <a:t>Tính</a:t>
            </a:r>
            <a:r>
              <a:rPr sz="2800" spc="-5" dirty="0" smtClean="0">
                <a:solidFill>
                  <a:srgbClr val="003185"/>
                </a:solidFill>
                <a:latin typeface="Arial"/>
                <a:cs typeface="Arial"/>
              </a:rPr>
              <a:t> </a:t>
            </a:r>
            <a:r>
              <a:rPr sz="2800" dirty="0">
                <a:solidFill>
                  <a:srgbClr val="003185"/>
                </a:solidFill>
                <a:latin typeface="Arial"/>
                <a:cs typeface="Arial"/>
              </a:rPr>
              <a:t>liên</a:t>
            </a:r>
            <a:r>
              <a:rPr sz="2800" spc="10" dirty="0">
                <a:solidFill>
                  <a:srgbClr val="003185"/>
                </a:solidFill>
                <a:latin typeface="Arial"/>
                <a:cs typeface="Arial"/>
              </a:rPr>
              <a:t> </a:t>
            </a:r>
            <a:r>
              <a:rPr sz="2800" spc="-5" dirty="0">
                <a:solidFill>
                  <a:srgbClr val="003185"/>
                </a:solidFill>
                <a:latin typeface="Arial"/>
                <a:cs typeface="Arial"/>
              </a:rPr>
              <a:t>quan</a:t>
            </a:r>
            <a:endParaRPr sz="2800" dirty="0">
              <a:latin typeface="Arial"/>
              <a:cs typeface="Arial"/>
            </a:endParaRPr>
          </a:p>
          <a:p>
            <a:pPr marL="697865" indent="-229235">
              <a:lnSpc>
                <a:spcPct val="100000"/>
              </a:lnSpc>
              <a:spcBef>
                <a:spcPts val="590"/>
              </a:spcBef>
              <a:buChar char="•"/>
              <a:tabLst>
                <a:tab pos="698500" algn="l"/>
              </a:tabLst>
            </a:pPr>
            <a:r>
              <a:rPr sz="2400" dirty="0">
                <a:solidFill>
                  <a:srgbClr val="003185"/>
                </a:solidFill>
                <a:latin typeface="Arial"/>
                <a:cs typeface="Arial"/>
              </a:rPr>
              <a:t>Tới </a:t>
            </a:r>
            <a:r>
              <a:rPr sz="2400" spc="-5" dirty="0">
                <a:solidFill>
                  <a:srgbClr val="003185"/>
                </a:solidFill>
                <a:latin typeface="Arial"/>
                <a:cs typeface="Arial"/>
              </a:rPr>
              <a:t>ngữ </a:t>
            </a:r>
            <a:r>
              <a:rPr sz="2400" dirty="0">
                <a:solidFill>
                  <a:srgbClr val="003185"/>
                </a:solidFill>
                <a:latin typeface="Arial"/>
                <a:cs typeface="Arial"/>
              </a:rPr>
              <a:t>cảnh</a:t>
            </a:r>
            <a:endParaRPr sz="2400" dirty="0">
              <a:latin typeface="Arial"/>
              <a:cs typeface="Arial"/>
            </a:endParaRPr>
          </a:p>
          <a:p>
            <a:pPr marL="697865" indent="-229235">
              <a:lnSpc>
                <a:spcPct val="100000"/>
              </a:lnSpc>
              <a:spcBef>
                <a:spcPts val="580"/>
              </a:spcBef>
              <a:buChar char="•"/>
              <a:tabLst>
                <a:tab pos="698500" algn="l"/>
              </a:tabLst>
            </a:pPr>
            <a:r>
              <a:rPr sz="2400" dirty="0">
                <a:solidFill>
                  <a:srgbClr val="003185"/>
                </a:solidFill>
                <a:latin typeface="Arial"/>
                <a:cs typeface="Arial"/>
              </a:rPr>
              <a:t>Tới chủ</a:t>
            </a:r>
            <a:r>
              <a:rPr sz="2400" spc="-10" dirty="0">
                <a:solidFill>
                  <a:srgbClr val="003185"/>
                </a:solidFill>
                <a:latin typeface="Arial"/>
                <a:cs typeface="Arial"/>
              </a:rPr>
              <a:t> </a:t>
            </a:r>
            <a:r>
              <a:rPr sz="2400" spc="-5" dirty="0">
                <a:solidFill>
                  <a:srgbClr val="003185"/>
                </a:solidFill>
                <a:latin typeface="Arial"/>
                <a:cs typeface="Arial"/>
              </a:rPr>
              <a:t>đề</a:t>
            </a:r>
            <a:endParaRPr sz="2400" dirty="0">
              <a:latin typeface="Arial"/>
              <a:cs typeface="Arial"/>
            </a:endParaRPr>
          </a:p>
          <a:p>
            <a:pPr marL="12700">
              <a:lnSpc>
                <a:spcPct val="100000"/>
              </a:lnSpc>
              <a:spcBef>
                <a:spcPts val="655"/>
              </a:spcBef>
            </a:pPr>
            <a:r>
              <a:rPr lang="en-US" sz="2800" spc="-10" dirty="0" smtClean="0">
                <a:solidFill>
                  <a:srgbClr val="003185"/>
                </a:solidFill>
                <a:latin typeface="Arial"/>
                <a:cs typeface="Arial"/>
              </a:rPr>
              <a:t>- </a:t>
            </a:r>
            <a:r>
              <a:rPr sz="2800" spc="-10" dirty="0" err="1" smtClean="0">
                <a:solidFill>
                  <a:srgbClr val="003185"/>
                </a:solidFill>
                <a:latin typeface="Arial"/>
                <a:cs typeface="Arial"/>
              </a:rPr>
              <a:t>Chỉ</a:t>
            </a:r>
            <a:r>
              <a:rPr sz="2800" spc="-10" dirty="0" smtClean="0">
                <a:solidFill>
                  <a:srgbClr val="003185"/>
                </a:solidFill>
                <a:latin typeface="Arial"/>
                <a:cs typeface="Arial"/>
              </a:rPr>
              <a:t> </a:t>
            </a:r>
            <a:r>
              <a:rPr sz="2800" spc="-5" dirty="0">
                <a:solidFill>
                  <a:srgbClr val="003185"/>
                </a:solidFill>
                <a:latin typeface="Arial"/>
                <a:cs typeface="Arial"/>
              </a:rPr>
              <a:t>cần</a:t>
            </a:r>
            <a:r>
              <a:rPr sz="2800" spc="20" dirty="0">
                <a:solidFill>
                  <a:srgbClr val="003185"/>
                </a:solidFill>
                <a:latin typeface="Arial"/>
                <a:cs typeface="Arial"/>
              </a:rPr>
              <a:t> </a:t>
            </a:r>
            <a:r>
              <a:rPr sz="2800" spc="-10" dirty="0">
                <a:solidFill>
                  <a:srgbClr val="003185"/>
                </a:solidFill>
                <a:latin typeface="Arial"/>
                <a:cs typeface="Arial"/>
              </a:rPr>
              <a:t>đủ</a:t>
            </a:r>
            <a:endParaRPr sz="2800" dirty="0">
              <a:latin typeface="Arial"/>
              <a:cs typeface="Arial"/>
            </a:endParaRPr>
          </a:p>
          <a:p>
            <a:pPr marL="12700">
              <a:lnSpc>
                <a:spcPct val="100000"/>
              </a:lnSpc>
              <a:spcBef>
                <a:spcPts val="675"/>
              </a:spcBef>
            </a:pPr>
            <a:r>
              <a:rPr lang="en-US" sz="2800" spc="-5" dirty="0" smtClean="0">
                <a:solidFill>
                  <a:srgbClr val="003185"/>
                </a:solidFill>
                <a:latin typeface="Arial"/>
                <a:cs typeface="Arial"/>
              </a:rPr>
              <a:t>- </a:t>
            </a:r>
            <a:r>
              <a:rPr sz="2800" spc="-5" dirty="0" err="1" smtClean="0">
                <a:solidFill>
                  <a:srgbClr val="003185"/>
                </a:solidFill>
                <a:latin typeface="Arial"/>
                <a:cs typeface="Arial"/>
              </a:rPr>
              <a:t>Giá</a:t>
            </a:r>
            <a:r>
              <a:rPr sz="2800" spc="-5" dirty="0" smtClean="0">
                <a:solidFill>
                  <a:srgbClr val="003185"/>
                </a:solidFill>
                <a:latin typeface="Arial"/>
                <a:cs typeface="Arial"/>
              </a:rPr>
              <a:t> </a:t>
            </a:r>
            <a:r>
              <a:rPr sz="2800" dirty="0">
                <a:solidFill>
                  <a:srgbClr val="003185"/>
                </a:solidFill>
                <a:latin typeface="Arial"/>
                <a:cs typeface="Arial"/>
              </a:rPr>
              <a:t>trị chi </a:t>
            </a:r>
            <a:r>
              <a:rPr sz="2800" spc="-5" dirty="0">
                <a:solidFill>
                  <a:srgbClr val="003185"/>
                </a:solidFill>
                <a:latin typeface="Arial"/>
                <a:cs typeface="Arial"/>
              </a:rPr>
              <a:t>phí cho </a:t>
            </a:r>
            <a:r>
              <a:rPr sz="2800" dirty="0">
                <a:solidFill>
                  <a:srgbClr val="003185"/>
                </a:solidFill>
                <a:latin typeface="Arial"/>
                <a:cs typeface="Arial"/>
              </a:rPr>
              <a:t>thông </a:t>
            </a:r>
            <a:r>
              <a:rPr sz="2800" spc="-5" dirty="0">
                <a:solidFill>
                  <a:srgbClr val="003185"/>
                </a:solidFill>
                <a:latin typeface="Arial"/>
                <a:cs typeface="Arial"/>
              </a:rPr>
              <a:t>tin</a:t>
            </a:r>
            <a:r>
              <a:rPr sz="2800" spc="-25" dirty="0">
                <a:solidFill>
                  <a:srgbClr val="003185"/>
                </a:solidFill>
                <a:latin typeface="Arial"/>
                <a:cs typeface="Arial"/>
              </a:rPr>
              <a:t> </a:t>
            </a:r>
            <a:r>
              <a:rPr sz="2800" dirty="0">
                <a:solidFill>
                  <a:srgbClr val="003185"/>
                </a:solidFill>
                <a:latin typeface="Arial"/>
                <a:cs typeface="Arial"/>
              </a:rPr>
              <a:t>đó</a:t>
            </a:r>
            <a:endParaRPr sz="2800" dirty="0">
              <a:latin typeface="Arial"/>
              <a:cs typeface="Arial"/>
            </a:endParaRPr>
          </a:p>
        </p:txBody>
      </p:sp>
      <p:sp>
        <p:nvSpPr>
          <p:cNvPr id="3" name="object 3"/>
          <p:cNvSpPr/>
          <p:nvPr/>
        </p:nvSpPr>
        <p:spPr>
          <a:xfrm>
            <a:off x="533400" y="5334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533400" y="661291"/>
            <a:ext cx="8001000" cy="734817"/>
          </a:xfrm>
          <a:prstGeom prst="rect">
            <a:avLst/>
          </a:prstGeom>
          <a:ln w="9525">
            <a:solidFill>
              <a:srgbClr val="000308"/>
            </a:solidFill>
          </a:ln>
        </p:spPr>
        <p:txBody>
          <a:bodyPr vert="horz" wrap="square" lIns="0" tIns="240030" rIns="0" bIns="0" rtlCol="0">
            <a:spAutoFit/>
          </a:bodyPr>
          <a:lstStyle/>
          <a:p>
            <a:pPr marL="91440">
              <a:lnSpc>
                <a:spcPct val="100000"/>
              </a:lnSpc>
              <a:spcBef>
                <a:spcPts val="1890"/>
              </a:spcBef>
            </a:pPr>
            <a:r>
              <a:rPr lang="en-US" sz="3200" spc="-5" dirty="0" err="1" smtClean="0">
                <a:latin typeface="Arial"/>
                <a:cs typeface="Arial"/>
              </a:rPr>
              <a:t>Điều</a:t>
            </a:r>
            <a:r>
              <a:rPr lang="en-US" sz="3200" spc="-5" dirty="0" smtClean="0">
                <a:latin typeface="Arial"/>
                <a:cs typeface="Arial"/>
              </a:rPr>
              <a:t> </a:t>
            </a:r>
            <a:r>
              <a:rPr lang="en-US" sz="3200" spc="-5" dirty="0" err="1" smtClean="0">
                <a:latin typeface="Arial"/>
                <a:cs typeface="Arial"/>
              </a:rPr>
              <a:t>gì</a:t>
            </a:r>
            <a:r>
              <a:rPr lang="en-US" sz="3200" spc="-5" dirty="0" smtClean="0">
                <a:latin typeface="Arial"/>
                <a:cs typeface="Arial"/>
              </a:rPr>
              <a:t> </a:t>
            </a:r>
            <a:r>
              <a:rPr lang="en-US" sz="3200" spc="-5" dirty="0" err="1" smtClean="0">
                <a:latin typeface="Arial"/>
                <a:cs typeface="Arial"/>
              </a:rPr>
              <a:t>tạo</a:t>
            </a:r>
            <a:r>
              <a:rPr lang="en-US" sz="3200" spc="-5" dirty="0" smtClean="0">
                <a:latin typeface="Arial"/>
                <a:cs typeface="Arial"/>
              </a:rPr>
              <a:t> </a:t>
            </a:r>
            <a:r>
              <a:rPr lang="en-US" sz="3200" spc="-5" dirty="0" err="1" smtClean="0">
                <a:latin typeface="Arial"/>
                <a:cs typeface="Arial"/>
              </a:rPr>
              <a:t>ra</a:t>
            </a:r>
            <a:r>
              <a:rPr lang="en-US" sz="3200" spc="-5" dirty="0" smtClean="0">
                <a:latin typeface="Arial"/>
                <a:cs typeface="Arial"/>
              </a:rPr>
              <a:t> </a:t>
            </a:r>
            <a:r>
              <a:rPr lang="en-US" sz="3200" spc="-5" dirty="0" err="1" smtClean="0">
                <a:latin typeface="Arial"/>
                <a:cs typeface="Arial"/>
              </a:rPr>
              <a:t>m</a:t>
            </a:r>
            <a:r>
              <a:rPr sz="3200" b="0" spc="-5" dirty="0" err="1" smtClean="0">
                <a:latin typeface="Arial"/>
                <a:cs typeface="Arial"/>
              </a:rPr>
              <a:t>ột</a:t>
            </a:r>
            <a:r>
              <a:rPr sz="3200" b="0" spc="-5" dirty="0" smtClean="0">
                <a:latin typeface="Arial"/>
                <a:cs typeface="Arial"/>
              </a:rPr>
              <a:t> </a:t>
            </a:r>
            <a:r>
              <a:rPr sz="3200" b="0" spc="-5" dirty="0">
                <a:latin typeface="Arial"/>
                <a:cs typeface="Arial"/>
              </a:rPr>
              <a:t>thông </a:t>
            </a:r>
            <a:r>
              <a:rPr sz="3200" b="0" dirty="0">
                <a:latin typeface="Arial"/>
                <a:cs typeface="Arial"/>
              </a:rPr>
              <a:t>tin</a:t>
            </a:r>
            <a:r>
              <a:rPr sz="3200" b="0" spc="-70" dirty="0">
                <a:latin typeface="Arial"/>
                <a:cs typeface="Arial"/>
              </a:rPr>
              <a:t> </a:t>
            </a:r>
            <a:r>
              <a:rPr sz="3200" b="0" dirty="0" err="1" smtClean="0">
                <a:latin typeface="Arial"/>
                <a:cs typeface="Arial"/>
              </a:rPr>
              <a:t>tốt</a:t>
            </a:r>
            <a:r>
              <a:rPr lang="en-US" sz="3200" b="0" dirty="0" smtClean="0">
                <a:latin typeface="Arial"/>
                <a:cs typeface="Arial"/>
              </a:rPr>
              <a:t>?</a:t>
            </a:r>
            <a:endParaRPr sz="3200" dirty="0">
              <a:latin typeface="Arial"/>
              <a:cs typeface="Arial"/>
            </a:endParaRPr>
          </a:p>
        </p:txBody>
      </p:sp>
      <p:sp>
        <p:nvSpPr>
          <p:cNvPr id="5" name="object 5"/>
          <p:cNvSpPr txBox="1">
            <a:spLocks noGrp="1"/>
          </p:cNvSpPr>
          <p:nvPr>
            <p:ph type="sldNum" sz="quarter" idx="4294967295"/>
          </p:nvPr>
        </p:nvSpPr>
        <p:spPr>
          <a:xfrm>
            <a:off x="7921243" y="6369938"/>
            <a:ext cx="560070" cy="224790"/>
          </a:xfrm>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41</a:t>
            </a:fld>
            <a:endParaRPr dirty="0"/>
          </a:p>
        </p:txBody>
      </p:sp>
    </p:spTree>
    <p:extLst>
      <p:ext uri="{BB962C8B-B14F-4D97-AF65-F5344CB8AC3E}">
        <p14:creationId xmlns:p14="http://schemas.microsoft.com/office/powerpoint/2010/main" val="2755898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457200"/>
            <a:ext cx="8382000" cy="1295400"/>
          </a:xfrm>
          <a:custGeom>
            <a:avLst/>
            <a:gdLst/>
            <a:ahLst/>
            <a:cxnLst/>
            <a:rect l="l" t="t" r="r" b="b"/>
            <a:pathLst>
              <a:path w="8382000" h="1295400">
                <a:moveTo>
                  <a:pt x="8382000" y="0"/>
                </a:moveTo>
                <a:lnTo>
                  <a:pt x="0" y="0"/>
                </a:lnTo>
                <a:lnTo>
                  <a:pt x="0" y="1295400"/>
                </a:lnTo>
                <a:lnTo>
                  <a:pt x="8382000" y="1295400"/>
                </a:lnTo>
                <a:lnTo>
                  <a:pt x="8382000" y="0"/>
                </a:lnTo>
                <a:close/>
              </a:path>
            </a:pathLst>
          </a:custGeom>
          <a:solidFill>
            <a:srgbClr val="FFFFFF"/>
          </a:solidFill>
        </p:spPr>
        <p:txBody>
          <a:bodyPr wrap="square" lIns="0" tIns="0" rIns="0" bIns="0" rtlCol="0"/>
          <a:lstStyle/>
          <a:p>
            <a:endParaRPr/>
          </a:p>
        </p:txBody>
      </p:sp>
      <p:sp>
        <p:nvSpPr>
          <p:cNvPr id="7" name="object 7"/>
          <p:cNvSpPr txBox="1">
            <a:spLocks noGrp="1"/>
          </p:cNvSpPr>
          <p:nvPr>
            <p:ph type="sldNum" sz="quarter" idx="4294967295"/>
          </p:nvPr>
        </p:nvSpPr>
        <p:spPr>
          <a:xfrm>
            <a:off x="7921243" y="6369938"/>
            <a:ext cx="560070" cy="224790"/>
          </a:xfrm>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42</a:t>
            </a:fld>
            <a:endParaRPr dirty="0"/>
          </a:p>
        </p:txBody>
      </p:sp>
      <p:sp>
        <p:nvSpPr>
          <p:cNvPr id="5" name="object 5"/>
          <p:cNvSpPr txBox="1"/>
          <p:nvPr/>
        </p:nvSpPr>
        <p:spPr>
          <a:xfrm>
            <a:off x="771525" y="1828800"/>
            <a:ext cx="8143875" cy="2708275"/>
          </a:xfrm>
          <a:prstGeom prst="rect">
            <a:avLst/>
          </a:prstGeom>
          <a:solidFill>
            <a:srgbClr val="FFFBB9"/>
          </a:solidFill>
          <a:ln w="25400">
            <a:solidFill>
              <a:srgbClr val="BBB887"/>
            </a:solidFill>
          </a:ln>
        </p:spPr>
        <p:txBody>
          <a:bodyPr vert="horz" wrap="square" lIns="0" tIns="38735" rIns="0" bIns="0" rtlCol="0">
            <a:spAutoFit/>
          </a:bodyPr>
          <a:lstStyle/>
          <a:p>
            <a:pPr marL="91440">
              <a:lnSpc>
                <a:spcPct val="100000"/>
              </a:lnSpc>
              <a:spcBef>
                <a:spcPts val="305"/>
              </a:spcBef>
            </a:pPr>
            <a:r>
              <a:rPr sz="2400" b="1" spc="-5" dirty="0">
                <a:solidFill>
                  <a:srgbClr val="FF0000"/>
                </a:solidFill>
                <a:latin typeface="Arial"/>
                <a:cs typeface="Arial"/>
              </a:rPr>
              <a:t>Công nghệ thông</a:t>
            </a:r>
            <a:r>
              <a:rPr sz="2400" b="1" spc="-35" dirty="0">
                <a:solidFill>
                  <a:srgbClr val="FF0000"/>
                </a:solidFill>
                <a:latin typeface="Arial"/>
                <a:cs typeface="Arial"/>
              </a:rPr>
              <a:t> </a:t>
            </a:r>
            <a:r>
              <a:rPr sz="2400" b="1" dirty="0">
                <a:solidFill>
                  <a:srgbClr val="FF0000"/>
                </a:solidFill>
                <a:latin typeface="Arial"/>
                <a:cs typeface="Arial"/>
              </a:rPr>
              <a:t>tin</a:t>
            </a:r>
            <a:endParaRPr sz="2400" dirty="0">
              <a:latin typeface="Arial"/>
              <a:cs typeface="Arial"/>
            </a:endParaRPr>
          </a:p>
          <a:p>
            <a:pPr marL="1005840" indent="-457834">
              <a:lnSpc>
                <a:spcPct val="100000"/>
              </a:lnSpc>
              <a:buAutoNum type="arabicPeriod"/>
              <a:tabLst>
                <a:tab pos="1005840" algn="l"/>
                <a:tab pos="1006475" algn="l"/>
              </a:tabLst>
            </a:pPr>
            <a:r>
              <a:rPr sz="2400" spc="-5" dirty="0">
                <a:solidFill>
                  <a:srgbClr val="000105"/>
                </a:solidFill>
                <a:latin typeface="Arial"/>
                <a:cs typeface="Arial"/>
              </a:rPr>
              <a:t>Các </a:t>
            </a:r>
            <a:r>
              <a:rPr sz="2400" dirty="0">
                <a:solidFill>
                  <a:srgbClr val="000105"/>
                </a:solidFill>
                <a:latin typeface="Arial"/>
                <a:cs typeface="Arial"/>
              </a:rPr>
              <a:t>sản</a:t>
            </a:r>
            <a:r>
              <a:rPr sz="2400" spc="15" dirty="0">
                <a:solidFill>
                  <a:srgbClr val="000105"/>
                </a:solidFill>
                <a:latin typeface="Arial"/>
                <a:cs typeface="Arial"/>
              </a:rPr>
              <a:t> </a:t>
            </a:r>
            <a:r>
              <a:rPr sz="2400" spc="-5" dirty="0">
                <a:solidFill>
                  <a:srgbClr val="000105"/>
                </a:solidFill>
                <a:latin typeface="Arial"/>
                <a:cs typeface="Arial"/>
              </a:rPr>
              <a:t>phẩm</a:t>
            </a:r>
            <a:endParaRPr sz="2400" dirty="0">
              <a:latin typeface="Arial"/>
              <a:cs typeface="Arial"/>
            </a:endParaRPr>
          </a:p>
          <a:p>
            <a:pPr marL="1005840" indent="-457834">
              <a:lnSpc>
                <a:spcPct val="100000"/>
              </a:lnSpc>
              <a:buAutoNum type="arabicPeriod"/>
              <a:tabLst>
                <a:tab pos="1005840" algn="l"/>
                <a:tab pos="1006475" algn="l"/>
              </a:tabLst>
            </a:pPr>
            <a:r>
              <a:rPr sz="2400" spc="-5" dirty="0">
                <a:solidFill>
                  <a:srgbClr val="000105"/>
                </a:solidFill>
                <a:latin typeface="Arial"/>
                <a:cs typeface="Arial"/>
              </a:rPr>
              <a:t>Các phương</a:t>
            </a:r>
            <a:r>
              <a:rPr sz="2400" spc="30" dirty="0">
                <a:solidFill>
                  <a:srgbClr val="000105"/>
                </a:solidFill>
                <a:latin typeface="Arial"/>
                <a:cs typeface="Arial"/>
              </a:rPr>
              <a:t> </a:t>
            </a:r>
            <a:r>
              <a:rPr sz="2400" dirty="0">
                <a:solidFill>
                  <a:srgbClr val="000105"/>
                </a:solidFill>
                <a:latin typeface="Arial"/>
                <a:cs typeface="Arial"/>
              </a:rPr>
              <a:t>thức</a:t>
            </a:r>
            <a:endParaRPr sz="2400" dirty="0">
              <a:latin typeface="Arial"/>
              <a:cs typeface="Arial"/>
            </a:endParaRPr>
          </a:p>
          <a:p>
            <a:pPr marL="1005840" indent="-457834">
              <a:lnSpc>
                <a:spcPct val="100000"/>
              </a:lnSpc>
              <a:buAutoNum type="arabicPeriod"/>
              <a:tabLst>
                <a:tab pos="1005840" algn="l"/>
                <a:tab pos="1006475" algn="l"/>
              </a:tabLst>
            </a:pPr>
            <a:r>
              <a:rPr sz="2400" spc="-5" dirty="0">
                <a:solidFill>
                  <a:srgbClr val="000105"/>
                </a:solidFill>
                <a:latin typeface="Arial"/>
                <a:cs typeface="Arial"/>
              </a:rPr>
              <a:t>Các sáng</a:t>
            </a:r>
            <a:r>
              <a:rPr sz="2400" spc="15" dirty="0">
                <a:solidFill>
                  <a:srgbClr val="000105"/>
                </a:solidFill>
                <a:latin typeface="Arial"/>
                <a:cs typeface="Arial"/>
              </a:rPr>
              <a:t> </a:t>
            </a:r>
            <a:r>
              <a:rPr sz="2400" spc="-5" dirty="0">
                <a:solidFill>
                  <a:srgbClr val="000105"/>
                </a:solidFill>
                <a:latin typeface="Arial"/>
                <a:cs typeface="Arial"/>
              </a:rPr>
              <a:t>kiến</a:t>
            </a:r>
            <a:endParaRPr sz="2400" dirty="0">
              <a:latin typeface="Arial"/>
              <a:cs typeface="Arial"/>
            </a:endParaRPr>
          </a:p>
          <a:p>
            <a:pPr marL="1005840" indent="-457834">
              <a:lnSpc>
                <a:spcPts val="2875"/>
              </a:lnSpc>
              <a:buAutoNum type="arabicPeriod"/>
              <a:tabLst>
                <a:tab pos="1005840" algn="l"/>
                <a:tab pos="1006475" algn="l"/>
              </a:tabLst>
            </a:pPr>
            <a:r>
              <a:rPr sz="2400" spc="-5" dirty="0">
                <a:solidFill>
                  <a:srgbClr val="000105"/>
                </a:solidFill>
                <a:latin typeface="Arial"/>
                <a:cs typeface="Arial"/>
              </a:rPr>
              <a:t>Các tiêu</a:t>
            </a:r>
            <a:r>
              <a:rPr sz="2400" spc="15" dirty="0">
                <a:solidFill>
                  <a:srgbClr val="000105"/>
                </a:solidFill>
                <a:latin typeface="Arial"/>
                <a:cs typeface="Arial"/>
              </a:rPr>
              <a:t> </a:t>
            </a:r>
            <a:r>
              <a:rPr sz="2400" spc="-5" dirty="0">
                <a:solidFill>
                  <a:srgbClr val="000105"/>
                </a:solidFill>
                <a:latin typeface="Arial"/>
                <a:cs typeface="Arial"/>
              </a:rPr>
              <a:t>chuẩn</a:t>
            </a:r>
            <a:endParaRPr sz="2400" dirty="0">
              <a:latin typeface="Arial"/>
              <a:cs typeface="Arial"/>
            </a:endParaRPr>
          </a:p>
          <a:p>
            <a:pPr marL="548640" indent="-457834">
              <a:lnSpc>
                <a:spcPts val="2875"/>
              </a:lnSpc>
              <a:buFont typeface="Wingdings"/>
              <a:buChar char=""/>
              <a:tabLst>
                <a:tab pos="548640" algn="l"/>
                <a:tab pos="549275" algn="l"/>
              </a:tabLst>
            </a:pPr>
            <a:r>
              <a:rPr sz="2400" spc="-5" dirty="0">
                <a:solidFill>
                  <a:srgbClr val="000105"/>
                </a:solidFill>
                <a:latin typeface="Arial"/>
                <a:cs typeface="Arial"/>
              </a:rPr>
              <a:t>CNTT </a:t>
            </a:r>
            <a:r>
              <a:rPr sz="2400" spc="-5" dirty="0">
                <a:solidFill>
                  <a:srgbClr val="000105"/>
                </a:solidFill>
                <a:latin typeface="Wingdings"/>
                <a:cs typeface="Wingdings"/>
              </a:rPr>
              <a:t></a:t>
            </a:r>
            <a:r>
              <a:rPr sz="2400" spc="-5" dirty="0">
                <a:solidFill>
                  <a:srgbClr val="000105"/>
                </a:solidFill>
                <a:latin typeface="Arial"/>
                <a:cs typeface="Arial"/>
              </a:rPr>
              <a:t>phần cứng, phần </a:t>
            </a:r>
            <a:r>
              <a:rPr sz="2400" dirty="0">
                <a:solidFill>
                  <a:srgbClr val="000105"/>
                </a:solidFill>
                <a:latin typeface="Arial"/>
                <a:cs typeface="Arial"/>
              </a:rPr>
              <a:t>mềm </a:t>
            </a:r>
            <a:r>
              <a:rPr sz="2400" spc="-5" dirty="0">
                <a:solidFill>
                  <a:srgbClr val="000105"/>
                </a:solidFill>
                <a:latin typeface="Arial"/>
                <a:cs typeface="Arial"/>
              </a:rPr>
              <a:t>và dữ</a:t>
            </a:r>
            <a:r>
              <a:rPr sz="2400" spc="15" dirty="0">
                <a:solidFill>
                  <a:srgbClr val="000105"/>
                </a:solidFill>
                <a:latin typeface="Arial"/>
                <a:cs typeface="Arial"/>
              </a:rPr>
              <a:t> </a:t>
            </a:r>
            <a:r>
              <a:rPr sz="2400" spc="-10" dirty="0">
                <a:solidFill>
                  <a:srgbClr val="000105"/>
                </a:solidFill>
                <a:latin typeface="Arial"/>
                <a:cs typeface="Arial"/>
              </a:rPr>
              <a:t>liệu</a:t>
            </a:r>
            <a:endParaRPr sz="2400" dirty="0">
              <a:latin typeface="Arial"/>
              <a:cs typeface="Arial"/>
            </a:endParaRPr>
          </a:p>
        </p:txBody>
      </p:sp>
      <p:sp>
        <p:nvSpPr>
          <p:cNvPr id="6" name="object 6"/>
          <p:cNvSpPr txBox="1"/>
          <p:nvPr/>
        </p:nvSpPr>
        <p:spPr>
          <a:xfrm>
            <a:off x="762000" y="4624451"/>
            <a:ext cx="8153400" cy="704850"/>
          </a:xfrm>
          <a:prstGeom prst="rect">
            <a:avLst/>
          </a:prstGeom>
          <a:solidFill>
            <a:srgbClr val="B40000"/>
          </a:solidFill>
        </p:spPr>
        <p:txBody>
          <a:bodyPr vert="horz" wrap="square" lIns="0" tIns="36830" rIns="0" bIns="0" rtlCol="0">
            <a:spAutoFit/>
          </a:bodyPr>
          <a:lstStyle/>
          <a:p>
            <a:pPr marL="548640" indent="-457834">
              <a:lnSpc>
                <a:spcPct val="100000"/>
              </a:lnSpc>
              <a:spcBef>
                <a:spcPts val="290"/>
              </a:spcBef>
              <a:buFont typeface="Wingdings"/>
              <a:buChar char=""/>
              <a:tabLst>
                <a:tab pos="548640" algn="l"/>
                <a:tab pos="549275" algn="l"/>
                <a:tab pos="1654810" algn="l"/>
              </a:tabLst>
            </a:pPr>
            <a:r>
              <a:rPr sz="2800" b="1" spc="-10" dirty="0">
                <a:solidFill>
                  <a:srgbClr val="FFFFFF"/>
                </a:solidFill>
                <a:latin typeface="Arial"/>
                <a:cs typeface="Arial"/>
              </a:rPr>
              <a:t>HTTT	</a:t>
            </a:r>
            <a:r>
              <a:rPr sz="2800" b="1" spc="-5" dirty="0">
                <a:solidFill>
                  <a:srgbClr val="FFFFFF"/>
                </a:solidFill>
                <a:latin typeface="Arial"/>
                <a:cs typeface="Arial"/>
              </a:rPr>
              <a:t>= CNTT + </a:t>
            </a:r>
            <a:r>
              <a:rPr sz="2800" b="1" i="1" spc="-5" dirty="0">
                <a:solidFill>
                  <a:srgbClr val="FFFFFF"/>
                </a:solidFill>
                <a:latin typeface="Arial"/>
                <a:cs typeface="Arial"/>
              </a:rPr>
              <a:t>các quy trình + </a:t>
            </a:r>
            <a:r>
              <a:rPr sz="2800" b="1" i="1" spc="-10" dirty="0">
                <a:solidFill>
                  <a:srgbClr val="FFFFFF"/>
                </a:solidFill>
                <a:latin typeface="Arial"/>
                <a:cs typeface="Arial"/>
              </a:rPr>
              <a:t>con</a:t>
            </a:r>
            <a:r>
              <a:rPr sz="2800" b="1" i="1" spc="65" dirty="0">
                <a:solidFill>
                  <a:srgbClr val="FFFFFF"/>
                </a:solidFill>
                <a:latin typeface="Arial"/>
                <a:cs typeface="Arial"/>
              </a:rPr>
              <a:t> </a:t>
            </a:r>
            <a:r>
              <a:rPr sz="2800" b="1" i="1" spc="-10" dirty="0">
                <a:solidFill>
                  <a:srgbClr val="FFFFFF"/>
                </a:solidFill>
                <a:latin typeface="Arial"/>
                <a:cs typeface="Arial"/>
              </a:rPr>
              <a:t>người</a:t>
            </a:r>
            <a:endParaRPr sz="2800">
              <a:latin typeface="Arial"/>
              <a:cs typeface="Arial"/>
            </a:endParaRPr>
          </a:p>
        </p:txBody>
      </p:sp>
      <p:sp>
        <p:nvSpPr>
          <p:cNvPr id="10" name="Title 9"/>
          <p:cNvSpPr>
            <a:spLocks noGrp="1"/>
          </p:cNvSpPr>
          <p:nvPr>
            <p:ph type="title"/>
          </p:nvPr>
        </p:nvSpPr>
        <p:spPr>
          <a:prstGeom prst="rect">
            <a:avLst/>
          </a:prstGeom>
        </p:spPr>
        <p:txBody>
          <a:bodyPr wrap="square">
            <a:spAutoFit/>
          </a:bodyPr>
          <a:lstStyle/>
          <a:p>
            <a:pPr marR="263913" algn="ctr"/>
            <a:r>
              <a:rPr lang="en-US" sz="3200" spc="4" dirty="0">
                <a:solidFill>
                  <a:srgbClr val="003286"/>
                </a:solidFill>
                <a:latin typeface="Arial"/>
                <a:cs typeface="Arial"/>
              </a:rPr>
              <a:t>5</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Phân</a:t>
            </a:r>
            <a:r>
              <a:rPr lang="en-US" sz="3200" spc="4" dirty="0" smtClean="0">
                <a:solidFill>
                  <a:srgbClr val="003286"/>
                </a:solidFill>
                <a:latin typeface="Arial"/>
                <a:cs typeface="Arial"/>
              </a:rPr>
              <a:t> </a:t>
            </a:r>
            <a:r>
              <a:rPr lang="en-US" sz="3200" spc="4" dirty="0" err="1" smtClean="0">
                <a:solidFill>
                  <a:srgbClr val="003286"/>
                </a:solidFill>
                <a:latin typeface="Arial"/>
                <a:cs typeface="Arial"/>
              </a:rPr>
              <a:t>biệt</a:t>
            </a:r>
            <a:r>
              <a:rPr lang="en-US" sz="3200" spc="4" dirty="0" smtClean="0">
                <a:solidFill>
                  <a:srgbClr val="003286"/>
                </a:solidFill>
                <a:latin typeface="Arial"/>
                <a:cs typeface="Arial"/>
              </a:rPr>
              <a:t> HTTT </a:t>
            </a:r>
            <a:r>
              <a:rPr lang="en-US" sz="3200" spc="4" dirty="0" err="1" smtClean="0">
                <a:solidFill>
                  <a:srgbClr val="003286"/>
                </a:solidFill>
                <a:latin typeface="Arial"/>
                <a:cs typeface="Arial"/>
              </a:rPr>
              <a:t>và</a:t>
            </a:r>
            <a:r>
              <a:rPr lang="en-US" sz="3200" spc="4" dirty="0" smtClean="0">
                <a:solidFill>
                  <a:srgbClr val="003286"/>
                </a:solidFill>
                <a:latin typeface="Arial"/>
                <a:cs typeface="Arial"/>
              </a:rPr>
              <a:t> CNTT</a:t>
            </a:r>
            <a:endParaRPr lang="vi-VN" sz="3200" dirty="0">
              <a:latin typeface="Arial"/>
              <a:cs typeface="Arial"/>
            </a:endParaRPr>
          </a:p>
        </p:txBody>
      </p:sp>
    </p:spTree>
    <p:extLst>
      <p:ext uri="{BB962C8B-B14F-4D97-AF65-F5344CB8AC3E}">
        <p14:creationId xmlns:p14="http://schemas.microsoft.com/office/powerpoint/2010/main" val="1845561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300" y="1892300"/>
            <a:ext cx="7569200" cy="1092200"/>
            <a:chOff x="749300" y="1892300"/>
            <a:chExt cx="7569200" cy="1092200"/>
          </a:xfrm>
        </p:grpSpPr>
        <p:sp>
          <p:nvSpPr>
            <p:cNvPr id="3" name="object 3"/>
            <p:cNvSpPr/>
            <p:nvPr/>
          </p:nvSpPr>
          <p:spPr>
            <a:xfrm>
              <a:off x="762000" y="1905000"/>
              <a:ext cx="7543800" cy="1066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2000" y="1905000"/>
              <a:ext cx="7543800" cy="1066800"/>
            </a:xfrm>
            <a:custGeom>
              <a:avLst/>
              <a:gdLst/>
              <a:ahLst/>
              <a:cxnLst/>
              <a:rect l="l" t="t" r="r" b="b"/>
              <a:pathLst>
                <a:path w="7543800" h="1066800">
                  <a:moveTo>
                    <a:pt x="0" y="177800"/>
                  </a:moveTo>
                  <a:lnTo>
                    <a:pt x="15452" y="109791"/>
                  </a:lnTo>
                  <a:lnTo>
                    <a:pt x="59461" y="52070"/>
                  </a:lnTo>
                  <a:lnTo>
                    <a:pt x="125325" y="13509"/>
                  </a:lnTo>
                  <a:lnTo>
                    <a:pt x="163222" y="3438"/>
                  </a:lnTo>
                  <a:lnTo>
                    <a:pt x="203009" y="0"/>
                  </a:lnTo>
                  <a:lnTo>
                    <a:pt x="7340854" y="0"/>
                  </a:lnTo>
                  <a:lnTo>
                    <a:pt x="7380583" y="3456"/>
                  </a:lnTo>
                  <a:lnTo>
                    <a:pt x="7418466" y="13557"/>
                  </a:lnTo>
                  <a:lnTo>
                    <a:pt x="7453421" y="29896"/>
                  </a:lnTo>
                  <a:lnTo>
                    <a:pt x="7509724" y="79180"/>
                  </a:lnTo>
                  <a:lnTo>
                    <a:pt x="7539870" y="142974"/>
                  </a:lnTo>
                  <a:lnTo>
                    <a:pt x="7543800" y="177800"/>
                  </a:lnTo>
                  <a:lnTo>
                    <a:pt x="7543800" y="889000"/>
                  </a:lnTo>
                  <a:lnTo>
                    <a:pt x="7528369" y="957008"/>
                  </a:lnTo>
                  <a:lnTo>
                    <a:pt x="7484364" y="1014729"/>
                  </a:lnTo>
                  <a:lnTo>
                    <a:pt x="7418466" y="1053242"/>
                  </a:lnTo>
                  <a:lnTo>
                    <a:pt x="7380583" y="1063343"/>
                  </a:lnTo>
                  <a:lnTo>
                    <a:pt x="7340854" y="1066800"/>
                  </a:lnTo>
                  <a:lnTo>
                    <a:pt x="203009" y="1066800"/>
                  </a:lnTo>
                  <a:lnTo>
                    <a:pt x="163222" y="1063343"/>
                  </a:lnTo>
                  <a:lnTo>
                    <a:pt x="125325" y="1053242"/>
                  </a:lnTo>
                  <a:lnTo>
                    <a:pt x="90382" y="1036903"/>
                  </a:lnTo>
                  <a:lnTo>
                    <a:pt x="34107" y="987619"/>
                  </a:lnTo>
                  <a:lnTo>
                    <a:pt x="3936" y="923825"/>
                  </a:lnTo>
                  <a:lnTo>
                    <a:pt x="0" y="889000"/>
                  </a:lnTo>
                  <a:lnTo>
                    <a:pt x="0" y="177800"/>
                  </a:lnTo>
                  <a:close/>
                </a:path>
              </a:pathLst>
            </a:custGeom>
            <a:ln w="25400">
              <a:solidFill>
                <a:srgbClr val="000308"/>
              </a:solidFill>
            </a:ln>
          </p:spPr>
          <p:txBody>
            <a:bodyPr wrap="square" lIns="0" tIns="0" rIns="0" bIns="0" rtlCol="0"/>
            <a:lstStyle/>
            <a:p>
              <a:endParaRPr/>
            </a:p>
          </p:txBody>
        </p:sp>
      </p:grpSp>
      <p:grpSp>
        <p:nvGrpSpPr>
          <p:cNvPr id="5" name="object 5"/>
          <p:cNvGrpSpPr/>
          <p:nvPr/>
        </p:nvGrpSpPr>
        <p:grpSpPr>
          <a:xfrm>
            <a:off x="749300" y="3062223"/>
            <a:ext cx="7569200" cy="1370330"/>
            <a:chOff x="749300" y="3062223"/>
            <a:chExt cx="7569200" cy="1370330"/>
          </a:xfrm>
        </p:grpSpPr>
        <p:sp>
          <p:nvSpPr>
            <p:cNvPr id="6" name="object 6"/>
            <p:cNvSpPr/>
            <p:nvPr/>
          </p:nvSpPr>
          <p:spPr>
            <a:xfrm>
              <a:off x="762000" y="3074923"/>
              <a:ext cx="7543800" cy="134480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62000" y="3074923"/>
              <a:ext cx="7543800" cy="1344930"/>
            </a:xfrm>
            <a:custGeom>
              <a:avLst/>
              <a:gdLst/>
              <a:ahLst/>
              <a:cxnLst/>
              <a:rect l="l" t="t" r="r" b="b"/>
              <a:pathLst>
                <a:path w="7543800" h="1344929">
                  <a:moveTo>
                    <a:pt x="0" y="224154"/>
                  </a:moveTo>
                  <a:lnTo>
                    <a:pt x="4345" y="180226"/>
                  </a:lnTo>
                  <a:lnTo>
                    <a:pt x="17059" y="138382"/>
                  </a:lnTo>
                  <a:lnTo>
                    <a:pt x="37654" y="99800"/>
                  </a:lnTo>
                  <a:lnTo>
                    <a:pt x="65646" y="65659"/>
                  </a:lnTo>
                  <a:lnTo>
                    <a:pt x="99778" y="37665"/>
                  </a:lnTo>
                  <a:lnTo>
                    <a:pt x="138352" y="17065"/>
                  </a:lnTo>
                  <a:lnTo>
                    <a:pt x="180190" y="4347"/>
                  </a:lnTo>
                  <a:lnTo>
                    <a:pt x="224116" y="0"/>
                  </a:lnTo>
                  <a:lnTo>
                    <a:pt x="7319645" y="0"/>
                  </a:lnTo>
                  <a:lnTo>
                    <a:pt x="7363573" y="4347"/>
                  </a:lnTo>
                  <a:lnTo>
                    <a:pt x="7405417" y="17065"/>
                  </a:lnTo>
                  <a:lnTo>
                    <a:pt x="7443999" y="37665"/>
                  </a:lnTo>
                  <a:lnTo>
                    <a:pt x="7478141" y="65659"/>
                  </a:lnTo>
                  <a:lnTo>
                    <a:pt x="7506134" y="99800"/>
                  </a:lnTo>
                  <a:lnTo>
                    <a:pt x="7526734" y="138382"/>
                  </a:lnTo>
                  <a:lnTo>
                    <a:pt x="7539452" y="180226"/>
                  </a:lnTo>
                  <a:lnTo>
                    <a:pt x="7543800" y="224154"/>
                  </a:lnTo>
                  <a:lnTo>
                    <a:pt x="7543800" y="1120648"/>
                  </a:lnTo>
                  <a:lnTo>
                    <a:pt x="7539452" y="1164576"/>
                  </a:lnTo>
                  <a:lnTo>
                    <a:pt x="7526734" y="1206420"/>
                  </a:lnTo>
                  <a:lnTo>
                    <a:pt x="7506134" y="1245002"/>
                  </a:lnTo>
                  <a:lnTo>
                    <a:pt x="7478141" y="1279144"/>
                  </a:lnTo>
                  <a:lnTo>
                    <a:pt x="7443999" y="1307137"/>
                  </a:lnTo>
                  <a:lnTo>
                    <a:pt x="7405417" y="1327737"/>
                  </a:lnTo>
                  <a:lnTo>
                    <a:pt x="7363573" y="1340455"/>
                  </a:lnTo>
                  <a:lnTo>
                    <a:pt x="7319645" y="1344802"/>
                  </a:lnTo>
                  <a:lnTo>
                    <a:pt x="224116" y="1344802"/>
                  </a:lnTo>
                  <a:lnTo>
                    <a:pt x="180190" y="1340455"/>
                  </a:lnTo>
                  <a:lnTo>
                    <a:pt x="138352" y="1327737"/>
                  </a:lnTo>
                  <a:lnTo>
                    <a:pt x="99778" y="1307137"/>
                  </a:lnTo>
                  <a:lnTo>
                    <a:pt x="65646" y="1279144"/>
                  </a:lnTo>
                  <a:lnTo>
                    <a:pt x="37654" y="1245002"/>
                  </a:lnTo>
                  <a:lnTo>
                    <a:pt x="17059" y="1206420"/>
                  </a:lnTo>
                  <a:lnTo>
                    <a:pt x="4345" y="1164576"/>
                  </a:lnTo>
                  <a:lnTo>
                    <a:pt x="0" y="1120648"/>
                  </a:lnTo>
                  <a:lnTo>
                    <a:pt x="0" y="224154"/>
                  </a:lnTo>
                  <a:close/>
                </a:path>
              </a:pathLst>
            </a:custGeom>
            <a:ln w="25400">
              <a:solidFill>
                <a:srgbClr val="003CAB"/>
              </a:solidFill>
            </a:ln>
          </p:spPr>
          <p:txBody>
            <a:bodyPr wrap="square" lIns="0" tIns="0" rIns="0" bIns="0" rtlCol="0"/>
            <a:lstStyle/>
            <a:p>
              <a:endParaRPr/>
            </a:p>
          </p:txBody>
        </p:sp>
      </p:grpSp>
      <p:grpSp>
        <p:nvGrpSpPr>
          <p:cNvPr id="8" name="object 8"/>
          <p:cNvGrpSpPr/>
          <p:nvPr/>
        </p:nvGrpSpPr>
        <p:grpSpPr>
          <a:xfrm>
            <a:off x="825500" y="4514850"/>
            <a:ext cx="7569200" cy="1441450"/>
            <a:chOff x="825500" y="4514850"/>
            <a:chExt cx="7569200" cy="1441450"/>
          </a:xfrm>
        </p:grpSpPr>
        <p:sp>
          <p:nvSpPr>
            <p:cNvPr id="9" name="object 9"/>
            <p:cNvSpPr/>
            <p:nvPr/>
          </p:nvSpPr>
          <p:spPr>
            <a:xfrm>
              <a:off x="838200" y="4527550"/>
              <a:ext cx="7543800" cy="141605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838200" y="4527550"/>
              <a:ext cx="7543800" cy="1416050"/>
            </a:xfrm>
            <a:custGeom>
              <a:avLst/>
              <a:gdLst/>
              <a:ahLst/>
              <a:cxnLst/>
              <a:rect l="l" t="t" r="r" b="b"/>
              <a:pathLst>
                <a:path w="7543800" h="1416050">
                  <a:moveTo>
                    <a:pt x="0" y="235966"/>
                  </a:moveTo>
                  <a:lnTo>
                    <a:pt x="4715" y="189710"/>
                  </a:lnTo>
                  <a:lnTo>
                    <a:pt x="18508" y="145669"/>
                  </a:lnTo>
                  <a:lnTo>
                    <a:pt x="40853" y="105056"/>
                  </a:lnTo>
                  <a:lnTo>
                    <a:pt x="71221" y="69087"/>
                  </a:lnTo>
                  <a:lnTo>
                    <a:pt x="108251" y="39647"/>
                  </a:lnTo>
                  <a:lnTo>
                    <a:pt x="150099" y="17970"/>
                  </a:lnTo>
                  <a:lnTo>
                    <a:pt x="195488" y="4579"/>
                  </a:lnTo>
                  <a:lnTo>
                    <a:pt x="243141" y="0"/>
                  </a:lnTo>
                  <a:lnTo>
                    <a:pt x="7300595" y="0"/>
                  </a:lnTo>
                  <a:lnTo>
                    <a:pt x="7348269" y="4579"/>
                  </a:lnTo>
                  <a:lnTo>
                    <a:pt x="7393670" y="17970"/>
                  </a:lnTo>
                  <a:lnTo>
                    <a:pt x="7435522" y="39647"/>
                  </a:lnTo>
                  <a:lnTo>
                    <a:pt x="7472553" y="69087"/>
                  </a:lnTo>
                  <a:lnTo>
                    <a:pt x="7502919" y="105074"/>
                  </a:lnTo>
                  <a:lnTo>
                    <a:pt x="7525273" y="145716"/>
                  </a:lnTo>
                  <a:lnTo>
                    <a:pt x="7539079" y="189763"/>
                  </a:lnTo>
                  <a:lnTo>
                    <a:pt x="7543800" y="235966"/>
                  </a:lnTo>
                  <a:lnTo>
                    <a:pt x="7543800" y="285656"/>
                  </a:lnTo>
                  <a:lnTo>
                    <a:pt x="7543800" y="335346"/>
                  </a:lnTo>
                  <a:lnTo>
                    <a:pt x="7543800" y="1180033"/>
                  </a:lnTo>
                  <a:lnTo>
                    <a:pt x="7539079" y="1226294"/>
                  </a:lnTo>
                  <a:lnTo>
                    <a:pt x="7525273" y="1270355"/>
                  </a:lnTo>
                  <a:lnTo>
                    <a:pt x="7502919" y="1310978"/>
                  </a:lnTo>
                  <a:lnTo>
                    <a:pt x="7472553" y="1346923"/>
                  </a:lnTo>
                  <a:lnTo>
                    <a:pt x="7435522" y="1376396"/>
                  </a:lnTo>
                  <a:lnTo>
                    <a:pt x="7393670" y="1398084"/>
                  </a:lnTo>
                  <a:lnTo>
                    <a:pt x="7348269" y="1411473"/>
                  </a:lnTo>
                  <a:lnTo>
                    <a:pt x="7300595" y="1416050"/>
                  </a:lnTo>
                  <a:lnTo>
                    <a:pt x="243141" y="1416050"/>
                  </a:lnTo>
                  <a:lnTo>
                    <a:pt x="195488" y="1411473"/>
                  </a:lnTo>
                  <a:lnTo>
                    <a:pt x="150099" y="1398084"/>
                  </a:lnTo>
                  <a:lnTo>
                    <a:pt x="108251" y="1376396"/>
                  </a:lnTo>
                  <a:lnTo>
                    <a:pt x="71221" y="1346923"/>
                  </a:lnTo>
                  <a:lnTo>
                    <a:pt x="40853" y="1310978"/>
                  </a:lnTo>
                  <a:lnTo>
                    <a:pt x="18508" y="1270355"/>
                  </a:lnTo>
                  <a:lnTo>
                    <a:pt x="4715" y="1226294"/>
                  </a:lnTo>
                  <a:lnTo>
                    <a:pt x="0" y="1180033"/>
                  </a:lnTo>
                  <a:lnTo>
                    <a:pt x="0" y="1130350"/>
                  </a:lnTo>
                  <a:lnTo>
                    <a:pt x="0" y="1080666"/>
                  </a:lnTo>
                  <a:lnTo>
                    <a:pt x="0" y="285656"/>
                  </a:lnTo>
                  <a:lnTo>
                    <a:pt x="0" y="235966"/>
                  </a:lnTo>
                  <a:close/>
                </a:path>
              </a:pathLst>
            </a:custGeom>
            <a:ln w="25400">
              <a:solidFill>
                <a:srgbClr val="000308"/>
              </a:solidFill>
            </a:ln>
          </p:spPr>
          <p:txBody>
            <a:bodyPr wrap="square" lIns="0" tIns="0" rIns="0" bIns="0" rtlCol="0"/>
            <a:lstStyle/>
            <a:p>
              <a:endParaRPr/>
            </a:p>
          </p:txBody>
        </p:sp>
      </p:grpSp>
      <p:sp>
        <p:nvSpPr>
          <p:cNvPr id="11" name="object 11"/>
          <p:cNvSpPr txBox="1"/>
          <p:nvPr/>
        </p:nvSpPr>
        <p:spPr>
          <a:xfrm>
            <a:off x="892860" y="2113914"/>
            <a:ext cx="7284720" cy="3349625"/>
          </a:xfrm>
          <a:prstGeom prst="rect">
            <a:avLst/>
          </a:prstGeom>
        </p:spPr>
        <p:txBody>
          <a:bodyPr vert="horz" wrap="square" lIns="0" tIns="13335" rIns="0" bIns="0" rtlCol="0">
            <a:spAutoFit/>
          </a:bodyPr>
          <a:lstStyle/>
          <a:p>
            <a:pPr marL="12700" marR="5080">
              <a:lnSpc>
                <a:spcPct val="100000"/>
              </a:lnSpc>
              <a:spcBef>
                <a:spcPts val="105"/>
              </a:spcBef>
            </a:pPr>
            <a:r>
              <a:rPr sz="2000" spc="-15" dirty="0">
                <a:solidFill>
                  <a:srgbClr val="003185"/>
                </a:solidFill>
                <a:latin typeface="Arial"/>
                <a:cs typeface="Arial"/>
              </a:rPr>
              <a:t>Tránh </a:t>
            </a:r>
            <a:r>
              <a:rPr sz="2000" dirty="0">
                <a:solidFill>
                  <a:srgbClr val="003185"/>
                </a:solidFill>
                <a:latin typeface="Arial"/>
                <a:cs typeface="Arial"/>
              </a:rPr>
              <a:t>một sai </a:t>
            </a:r>
            <a:r>
              <a:rPr sz="2000" spc="-5" dirty="0">
                <a:solidFill>
                  <a:srgbClr val="003185"/>
                </a:solidFill>
                <a:latin typeface="Arial"/>
                <a:cs typeface="Arial"/>
              </a:rPr>
              <a:t>lầm thường </a:t>
            </a:r>
            <a:r>
              <a:rPr sz="2000" dirty="0">
                <a:solidFill>
                  <a:srgbClr val="003185"/>
                </a:solidFill>
                <a:latin typeface="Arial"/>
                <a:cs typeface="Arial"/>
              </a:rPr>
              <a:t>gặp: </a:t>
            </a:r>
            <a:r>
              <a:rPr sz="2000" spc="-5" dirty="0">
                <a:solidFill>
                  <a:srgbClr val="003185"/>
                </a:solidFill>
                <a:latin typeface="Arial"/>
                <a:cs typeface="Arial"/>
              </a:rPr>
              <a:t>Đừng </a:t>
            </a:r>
            <a:r>
              <a:rPr sz="2000" dirty="0">
                <a:solidFill>
                  <a:srgbClr val="003185"/>
                </a:solidFill>
                <a:latin typeface="Arial"/>
                <a:cs typeface="Arial"/>
              </a:rPr>
              <a:t>cố </a:t>
            </a:r>
            <a:r>
              <a:rPr sz="2000" spc="-5" dirty="0">
                <a:solidFill>
                  <a:srgbClr val="003185"/>
                </a:solidFill>
                <a:latin typeface="Arial"/>
                <a:cs typeface="Arial"/>
              </a:rPr>
              <a:t>gắng </a:t>
            </a:r>
            <a:r>
              <a:rPr sz="2000" spc="-10" dirty="0">
                <a:solidFill>
                  <a:srgbClr val="003185"/>
                </a:solidFill>
                <a:latin typeface="Arial"/>
                <a:cs typeface="Arial"/>
              </a:rPr>
              <a:t>để </a:t>
            </a:r>
            <a:r>
              <a:rPr sz="2000" spc="-5" dirty="0">
                <a:solidFill>
                  <a:srgbClr val="003185"/>
                </a:solidFill>
                <a:latin typeface="Arial"/>
                <a:cs typeface="Arial"/>
              </a:rPr>
              <a:t>mua </a:t>
            </a:r>
            <a:r>
              <a:rPr sz="2000" dirty="0">
                <a:solidFill>
                  <a:srgbClr val="003185"/>
                </a:solidFill>
                <a:latin typeface="Arial"/>
                <a:cs typeface="Arial"/>
              </a:rPr>
              <a:t>một </a:t>
            </a:r>
            <a:r>
              <a:rPr sz="2000" spc="-125" dirty="0">
                <a:solidFill>
                  <a:srgbClr val="003185"/>
                </a:solidFill>
                <a:latin typeface="Trebuchet MS"/>
                <a:cs typeface="Trebuchet MS"/>
              </a:rPr>
              <a:t>HTTT</a:t>
            </a:r>
            <a:r>
              <a:rPr sz="2000" spc="-125" dirty="0">
                <a:solidFill>
                  <a:srgbClr val="003185"/>
                </a:solidFill>
                <a:latin typeface="Arial"/>
                <a:cs typeface="Arial"/>
              </a:rPr>
              <a:t>,  </a:t>
            </a:r>
            <a:r>
              <a:rPr sz="2000" dirty="0">
                <a:solidFill>
                  <a:srgbClr val="003185"/>
                </a:solidFill>
                <a:latin typeface="Arial"/>
                <a:cs typeface="Arial"/>
              </a:rPr>
              <a:t>bạn không thể làm </a:t>
            </a:r>
            <a:r>
              <a:rPr sz="2000" spc="-5" dirty="0">
                <a:solidFill>
                  <a:srgbClr val="003185"/>
                </a:solidFill>
                <a:latin typeface="Arial"/>
                <a:cs typeface="Arial"/>
              </a:rPr>
              <a:t>điều</a:t>
            </a:r>
            <a:r>
              <a:rPr sz="2000" spc="-85" dirty="0">
                <a:solidFill>
                  <a:srgbClr val="003185"/>
                </a:solidFill>
                <a:latin typeface="Arial"/>
                <a:cs typeface="Arial"/>
              </a:rPr>
              <a:t> </a:t>
            </a:r>
            <a:r>
              <a:rPr sz="2000" dirty="0">
                <a:solidFill>
                  <a:srgbClr val="003185"/>
                </a:solidFill>
                <a:latin typeface="Arial"/>
                <a:cs typeface="Arial"/>
              </a:rPr>
              <a:t>đó</a:t>
            </a:r>
            <a:endParaRPr sz="2000">
              <a:latin typeface="Arial"/>
              <a:cs typeface="Arial"/>
            </a:endParaRPr>
          </a:p>
          <a:p>
            <a:pPr>
              <a:lnSpc>
                <a:spcPct val="100000"/>
              </a:lnSpc>
            </a:pPr>
            <a:endParaRPr sz="2200">
              <a:latin typeface="Arial"/>
              <a:cs typeface="Arial"/>
            </a:endParaRPr>
          </a:p>
          <a:p>
            <a:pPr>
              <a:lnSpc>
                <a:spcPct val="100000"/>
              </a:lnSpc>
              <a:spcBef>
                <a:spcPts val="45"/>
              </a:spcBef>
            </a:pPr>
            <a:endParaRPr sz="2550">
              <a:latin typeface="Arial"/>
              <a:cs typeface="Arial"/>
            </a:endParaRPr>
          </a:p>
          <a:p>
            <a:pPr marL="18415" marR="12065">
              <a:lnSpc>
                <a:spcPct val="100000"/>
              </a:lnSpc>
            </a:pPr>
            <a:r>
              <a:rPr sz="2000" dirty="0">
                <a:solidFill>
                  <a:srgbClr val="003185"/>
                </a:solidFill>
                <a:latin typeface="Arial"/>
                <a:cs typeface="Arial"/>
              </a:rPr>
              <a:t>Bạn </a:t>
            </a:r>
            <a:r>
              <a:rPr sz="2000" spc="-5" dirty="0">
                <a:solidFill>
                  <a:srgbClr val="003185"/>
                </a:solidFill>
                <a:latin typeface="Arial"/>
                <a:cs typeface="Arial"/>
              </a:rPr>
              <a:t>có </a:t>
            </a:r>
            <a:r>
              <a:rPr sz="2000" spc="-10" dirty="0">
                <a:solidFill>
                  <a:srgbClr val="003185"/>
                </a:solidFill>
                <a:latin typeface="Arial"/>
                <a:cs typeface="Arial"/>
              </a:rPr>
              <a:t>thể </a:t>
            </a:r>
            <a:r>
              <a:rPr sz="2000" dirty="0">
                <a:solidFill>
                  <a:srgbClr val="003185"/>
                </a:solidFill>
                <a:latin typeface="Arial"/>
                <a:cs typeface="Arial"/>
              </a:rPr>
              <a:t>mua </a:t>
            </a:r>
            <a:r>
              <a:rPr sz="2000" spc="-85" dirty="0">
                <a:solidFill>
                  <a:srgbClr val="003185"/>
                </a:solidFill>
                <a:latin typeface="Trebuchet MS"/>
                <a:cs typeface="Trebuchet MS"/>
              </a:rPr>
              <a:t>CNTT</a:t>
            </a:r>
            <a:r>
              <a:rPr sz="2000" spc="-85" dirty="0">
                <a:solidFill>
                  <a:srgbClr val="003185"/>
                </a:solidFill>
                <a:latin typeface="Arial"/>
                <a:cs typeface="Arial"/>
              </a:rPr>
              <a:t>: </a:t>
            </a:r>
            <a:r>
              <a:rPr sz="2000" spc="-5" dirty="0">
                <a:solidFill>
                  <a:srgbClr val="003185"/>
                </a:solidFill>
                <a:latin typeface="Arial"/>
                <a:cs typeface="Arial"/>
              </a:rPr>
              <a:t>Mua </a:t>
            </a:r>
            <a:r>
              <a:rPr sz="2000" spc="-10" dirty="0">
                <a:solidFill>
                  <a:srgbClr val="003185"/>
                </a:solidFill>
                <a:latin typeface="Arial"/>
                <a:cs typeface="Arial"/>
              </a:rPr>
              <a:t>hoặc </a:t>
            </a:r>
            <a:r>
              <a:rPr sz="2000" spc="-5" dirty="0">
                <a:solidFill>
                  <a:srgbClr val="003185"/>
                </a:solidFill>
                <a:latin typeface="Arial"/>
                <a:cs typeface="Arial"/>
              </a:rPr>
              <a:t>thuê phần </a:t>
            </a:r>
            <a:r>
              <a:rPr sz="2000" dirty="0">
                <a:solidFill>
                  <a:srgbClr val="003185"/>
                </a:solidFill>
                <a:latin typeface="Arial"/>
                <a:cs typeface="Arial"/>
              </a:rPr>
              <a:t>cứng, các </a:t>
            </a:r>
            <a:r>
              <a:rPr sz="2000" spc="-5" dirty="0">
                <a:solidFill>
                  <a:srgbClr val="003185"/>
                </a:solidFill>
                <a:latin typeface="Arial"/>
                <a:cs typeface="Arial"/>
              </a:rPr>
              <a:t>chương  </a:t>
            </a:r>
            <a:r>
              <a:rPr sz="2000" dirty="0">
                <a:solidFill>
                  <a:srgbClr val="003185"/>
                </a:solidFill>
                <a:latin typeface="Arial"/>
                <a:cs typeface="Arial"/>
              </a:rPr>
              <a:t>trình </a:t>
            </a:r>
            <a:r>
              <a:rPr sz="2000" spc="-15" dirty="0">
                <a:solidFill>
                  <a:srgbClr val="003185"/>
                </a:solidFill>
                <a:latin typeface="Trebuchet MS"/>
                <a:cs typeface="Trebuchet MS"/>
              </a:rPr>
              <a:t>b</a:t>
            </a:r>
            <a:r>
              <a:rPr sz="2000" spc="-15" dirty="0">
                <a:solidFill>
                  <a:srgbClr val="003185"/>
                </a:solidFill>
                <a:latin typeface="Arial"/>
                <a:cs typeface="Arial"/>
              </a:rPr>
              <a:t>ả</a:t>
            </a:r>
            <a:r>
              <a:rPr sz="2000" spc="-15" dirty="0">
                <a:solidFill>
                  <a:srgbClr val="003185"/>
                </a:solidFill>
                <a:latin typeface="Trebuchet MS"/>
                <a:cs typeface="Trebuchet MS"/>
              </a:rPr>
              <a:t>n </a:t>
            </a:r>
            <a:r>
              <a:rPr sz="2000" spc="-30" dirty="0">
                <a:solidFill>
                  <a:srgbClr val="003185"/>
                </a:solidFill>
                <a:latin typeface="Trebuchet MS"/>
                <a:cs typeface="Trebuchet MS"/>
              </a:rPr>
              <a:t>quy</a:t>
            </a:r>
            <a:r>
              <a:rPr sz="2000" spc="-30" dirty="0">
                <a:solidFill>
                  <a:srgbClr val="003185"/>
                </a:solidFill>
                <a:latin typeface="Arial"/>
                <a:cs typeface="Arial"/>
              </a:rPr>
              <a:t>ề</a:t>
            </a:r>
            <a:r>
              <a:rPr sz="2000" spc="-30" dirty="0">
                <a:solidFill>
                  <a:srgbClr val="003185"/>
                </a:solidFill>
                <a:latin typeface="Trebuchet MS"/>
                <a:cs typeface="Trebuchet MS"/>
              </a:rPr>
              <a:t>n</a:t>
            </a:r>
            <a:r>
              <a:rPr sz="2000" spc="-30" dirty="0">
                <a:solidFill>
                  <a:srgbClr val="003185"/>
                </a:solidFill>
                <a:latin typeface="Arial"/>
                <a:cs typeface="Arial"/>
              </a:rPr>
              <a:t>, </a:t>
            </a:r>
            <a:r>
              <a:rPr sz="2000" dirty="0">
                <a:solidFill>
                  <a:srgbClr val="003185"/>
                </a:solidFill>
                <a:latin typeface="Arial"/>
                <a:cs typeface="Arial"/>
              </a:rPr>
              <a:t>cơ sở dữ </a:t>
            </a:r>
            <a:r>
              <a:rPr sz="2000" spc="-5" dirty="0">
                <a:solidFill>
                  <a:srgbClr val="003185"/>
                </a:solidFill>
                <a:latin typeface="Arial"/>
                <a:cs typeface="Arial"/>
              </a:rPr>
              <a:t>liệu, </a:t>
            </a:r>
            <a:r>
              <a:rPr sz="2000" spc="-20" dirty="0">
                <a:solidFill>
                  <a:srgbClr val="003185"/>
                </a:solidFill>
                <a:latin typeface="Trebuchet MS"/>
                <a:cs typeface="Trebuchet MS"/>
              </a:rPr>
              <a:t>th</a:t>
            </a:r>
            <a:r>
              <a:rPr sz="2000" spc="-20" dirty="0">
                <a:solidFill>
                  <a:srgbClr val="003185"/>
                </a:solidFill>
                <a:latin typeface="Arial"/>
                <a:cs typeface="Arial"/>
              </a:rPr>
              <a:t>ậ</a:t>
            </a:r>
            <a:r>
              <a:rPr sz="2000" spc="-20" dirty="0">
                <a:solidFill>
                  <a:srgbClr val="003185"/>
                </a:solidFill>
                <a:latin typeface="Trebuchet MS"/>
                <a:cs typeface="Trebuchet MS"/>
              </a:rPr>
              <a:t>m </a:t>
            </a:r>
            <a:r>
              <a:rPr sz="2000" spc="-45" dirty="0">
                <a:solidFill>
                  <a:srgbClr val="003185"/>
                </a:solidFill>
                <a:latin typeface="Trebuchet MS"/>
                <a:cs typeface="Trebuchet MS"/>
              </a:rPr>
              <a:t>chí </a:t>
            </a:r>
            <a:r>
              <a:rPr sz="2000" dirty="0">
                <a:solidFill>
                  <a:srgbClr val="003185"/>
                </a:solidFill>
                <a:latin typeface="Arial"/>
                <a:cs typeface="Arial"/>
              </a:rPr>
              <a:t>quy trình thiết kế</a:t>
            </a:r>
            <a:r>
              <a:rPr sz="2000" spc="-360" dirty="0">
                <a:solidFill>
                  <a:srgbClr val="003185"/>
                </a:solidFill>
                <a:latin typeface="Arial"/>
                <a:cs typeface="Arial"/>
              </a:rPr>
              <a:t> </a:t>
            </a:r>
            <a:r>
              <a:rPr sz="2000" dirty="0">
                <a:solidFill>
                  <a:srgbClr val="003185"/>
                </a:solidFill>
                <a:latin typeface="Arial"/>
                <a:cs typeface="Arial"/>
              </a:rPr>
              <a:t>trước.</a:t>
            </a:r>
            <a:endParaRPr sz="2000">
              <a:latin typeface="Arial"/>
              <a:cs typeface="Arial"/>
            </a:endParaRPr>
          </a:p>
          <a:p>
            <a:pPr>
              <a:lnSpc>
                <a:spcPct val="100000"/>
              </a:lnSpc>
            </a:pPr>
            <a:endParaRPr sz="2200">
              <a:latin typeface="Arial"/>
              <a:cs typeface="Arial"/>
            </a:endParaRPr>
          </a:p>
          <a:p>
            <a:pPr>
              <a:lnSpc>
                <a:spcPct val="100000"/>
              </a:lnSpc>
              <a:spcBef>
                <a:spcPts val="10"/>
              </a:spcBef>
            </a:pPr>
            <a:endParaRPr sz="1800">
              <a:latin typeface="Arial"/>
              <a:cs typeface="Arial"/>
            </a:endParaRPr>
          </a:p>
          <a:p>
            <a:pPr marL="100330" marR="236854">
              <a:lnSpc>
                <a:spcPts val="2160"/>
              </a:lnSpc>
            </a:pPr>
            <a:r>
              <a:rPr sz="2000" dirty="0">
                <a:solidFill>
                  <a:srgbClr val="003185"/>
                </a:solidFill>
                <a:latin typeface="Arial"/>
                <a:cs typeface="Arial"/>
              </a:rPr>
              <a:t>Bất kỳ </a:t>
            </a:r>
            <a:r>
              <a:rPr sz="2000" spc="-5" dirty="0">
                <a:solidFill>
                  <a:srgbClr val="003185"/>
                </a:solidFill>
                <a:latin typeface="Arial"/>
                <a:cs typeface="Arial"/>
              </a:rPr>
              <a:t>hệ thống </a:t>
            </a:r>
            <a:r>
              <a:rPr sz="2000" dirty="0">
                <a:solidFill>
                  <a:srgbClr val="003185"/>
                </a:solidFill>
                <a:latin typeface="Arial"/>
                <a:cs typeface="Arial"/>
              </a:rPr>
              <a:t>mới </a:t>
            </a:r>
            <a:r>
              <a:rPr sz="2000" dirty="0">
                <a:solidFill>
                  <a:srgbClr val="003185"/>
                </a:solidFill>
                <a:latin typeface="Trebuchet MS"/>
                <a:cs typeface="Trebuchet MS"/>
              </a:rPr>
              <a:t>nào </a:t>
            </a:r>
            <a:r>
              <a:rPr sz="2000" spc="-55" dirty="0">
                <a:solidFill>
                  <a:srgbClr val="003185"/>
                </a:solidFill>
                <a:latin typeface="Arial"/>
                <a:cs typeface="Arial"/>
              </a:rPr>
              <a:t>cũng </a:t>
            </a:r>
            <a:r>
              <a:rPr sz="2000" spc="-5" dirty="0">
                <a:solidFill>
                  <a:srgbClr val="003185"/>
                </a:solidFill>
                <a:latin typeface="Arial"/>
                <a:cs typeface="Arial"/>
              </a:rPr>
              <a:t>đòi hỏi phải </a:t>
            </a:r>
            <a:r>
              <a:rPr sz="2000" dirty="0">
                <a:solidFill>
                  <a:srgbClr val="003185"/>
                </a:solidFill>
                <a:latin typeface="Arial"/>
                <a:cs typeface="Arial"/>
              </a:rPr>
              <a:t>có </a:t>
            </a:r>
            <a:r>
              <a:rPr sz="2000" spc="-50" dirty="0">
                <a:solidFill>
                  <a:srgbClr val="003185"/>
                </a:solidFill>
                <a:latin typeface="Trebuchet MS"/>
                <a:cs typeface="Trebuchet MS"/>
              </a:rPr>
              <a:t>yêu </a:t>
            </a:r>
            <a:r>
              <a:rPr sz="2000" spc="-25" dirty="0">
                <a:solidFill>
                  <a:srgbClr val="003185"/>
                </a:solidFill>
                <a:latin typeface="Trebuchet MS"/>
                <a:cs typeface="Trebuchet MS"/>
              </a:rPr>
              <a:t>c</a:t>
            </a:r>
            <a:r>
              <a:rPr sz="2000" spc="-25" dirty="0">
                <a:solidFill>
                  <a:srgbClr val="003185"/>
                </a:solidFill>
                <a:latin typeface="Arial"/>
                <a:cs typeface="Arial"/>
              </a:rPr>
              <a:t>ầ</a:t>
            </a:r>
            <a:r>
              <a:rPr sz="2000" spc="-25" dirty="0">
                <a:solidFill>
                  <a:srgbClr val="003185"/>
                </a:solidFill>
                <a:latin typeface="Trebuchet MS"/>
                <a:cs typeface="Trebuchet MS"/>
              </a:rPr>
              <a:t>u </a:t>
            </a:r>
            <a:r>
              <a:rPr sz="2000" spc="-5" dirty="0">
                <a:solidFill>
                  <a:srgbClr val="003185"/>
                </a:solidFill>
                <a:latin typeface="Arial"/>
                <a:cs typeface="Arial"/>
              </a:rPr>
              <a:t>đào</a:t>
            </a:r>
            <a:r>
              <a:rPr sz="2000" spc="-260" dirty="0">
                <a:solidFill>
                  <a:srgbClr val="003185"/>
                </a:solidFill>
                <a:latin typeface="Arial"/>
                <a:cs typeface="Arial"/>
              </a:rPr>
              <a:t> </a:t>
            </a:r>
            <a:r>
              <a:rPr sz="2000" dirty="0">
                <a:solidFill>
                  <a:srgbClr val="003185"/>
                </a:solidFill>
                <a:latin typeface="Arial"/>
                <a:cs typeface="Arial"/>
              </a:rPr>
              <a:t>tạo,  khắc </a:t>
            </a:r>
            <a:r>
              <a:rPr sz="2000" spc="-5" dirty="0">
                <a:solidFill>
                  <a:srgbClr val="003185"/>
                </a:solidFill>
                <a:latin typeface="Arial"/>
                <a:cs typeface="Arial"/>
              </a:rPr>
              <a:t>phục </a:t>
            </a:r>
            <a:r>
              <a:rPr sz="2000" spc="50" dirty="0">
                <a:solidFill>
                  <a:srgbClr val="003185"/>
                </a:solidFill>
                <a:latin typeface="Trebuchet MS"/>
                <a:cs typeface="Trebuchet MS"/>
              </a:rPr>
              <a:t>s</a:t>
            </a:r>
            <a:r>
              <a:rPr sz="2000" spc="50" dirty="0">
                <a:solidFill>
                  <a:srgbClr val="003185"/>
                </a:solidFill>
                <a:latin typeface="Arial"/>
                <a:cs typeface="Arial"/>
              </a:rPr>
              <a:t>ự </a:t>
            </a:r>
            <a:r>
              <a:rPr sz="2000" spc="-15" dirty="0">
                <a:solidFill>
                  <a:srgbClr val="003185"/>
                </a:solidFill>
                <a:latin typeface="Trebuchet MS"/>
                <a:cs typeface="Trebuchet MS"/>
              </a:rPr>
              <a:t>ph</a:t>
            </a:r>
            <a:r>
              <a:rPr sz="2000" spc="-15" dirty="0">
                <a:solidFill>
                  <a:srgbClr val="003185"/>
                </a:solidFill>
                <a:latin typeface="Arial"/>
                <a:cs typeface="Arial"/>
              </a:rPr>
              <a:t>ả</a:t>
            </a:r>
            <a:r>
              <a:rPr sz="2000" spc="-15" dirty="0">
                <a:solidFill>
                  <a:srgbClr val="003185"/>
                </a:solidFill>
                <a:latin typeface="Trebuchet MS"/>
                <a:cs typeface="Trebuchet MS"/>
              </a:rPr>
              <a:t>n </a:t>
            </a:r>
            <a:r>
              <a:rPr sz="2000" dirty="0">
                <a:solidFill>
                  <a:srgbClr val="003185"/>
                </a:solidFill>
                <a:latin typeface="Arial"/>
                <a:cs typeface="Arial"/>
              </a:rPr>
              <a:t>kháng của người </a:t>
            </a:r>
            <a:r>
              <a:rPr sz="2000" spc="-5" dirty="0">
                <a:solidFill>
                  <a:srgbClr val="003185"/>
                </a:solidFill>
                <a:latin typeface="Arial"/>
                <a:cs typeface="Arial"/>
              </a:rPr>
              <a:t>lao động để </a:t>
            </a:r>
            <a:r>
              <a:rPr sz="2000" dirty="0">
                <a:solidFill>
                  <a:srgbClr val="003185"/>
                </a:solidFill>
                <a:latin typeface="Arial"/>
                <a:cs typeface="Arial"/>
              </a:rPr>
              <a:t>thay </a:t>
            </a:r>
            <a:r>
              <a:rPr sz="2000" spc="-5" dirty="0">
                <a:solidFill>
                  <a:srgbClr val="003185"/>
                </a:solidFill>
                <a:latin typeface="Arial"/>
                <a:cs typeface="Arial"/>
              </a:rPr>
              <a:t>đổi </a:t>
            </a:r>
            <a:r>
              <a:rPr sz="2000" dirty="0">
                <a:solidFill>
                  <a:srgbClr val="003185"/>
                </a:solidFill>
                <a:latin typeface="Arial"/>
                <a:cs typeface="Arial"/>
              </a:rPr>
              <a:t>và  </a:t>
            </a:r>
            <a:r>
              <a:rPr sz="2000" spc="-5" dirty="0">
                <a:solidFill>
                  <a:srgbClr val="003185"/>
                </a:solidFill>
                <a:latin typeface="Arial"/>
                <a:cs typeface="Arial"/>
              </a:rPr>
              <a:t>quản lý nhân viên </a:t>
            </a:r>
            <a:r>
              <a:rPr sz="2000" dirty="0">
                <a:solidFill>
                  <a:srgbClr val="003185"/>
                </a:solidFill>
                <a:latin typeface="Arial"/>
                <a:cs typeface="Arial"/>
              </a:rPr>
              <a:t>khi </a:t>
            </a:r>
            <a:r>
              <a:rPr sz="2000" spc="-5" dirty="0">
                <a:solidFill>
                  <a:srgbClr val="003185"/>
                </a:solidFill>
                <a:latin typeface="Arial"/>
                <a:cs typeface="Arial"/>
              </a:rPr>
              <a:t>họ </a:t>
            </a:r>
            <a:r>
              <a:rPr sz="2000" dirty="0">
                <a:solidFill>
                  <a:srgbClr val="003185"/>
                </a:solidFill>
                <a:latin typeface="Arial"/>
                <a:cs typeface="Arial"/>
              </a:rPr>
              <a:t>sử </a:t>
            </a:r>
            <a:r>
              <a:rPr sz="2000" spc="-5" dirty="0">
                <a:solidFill>
                  <a:srgbClr val="003185"/>
                </a:solidFill>
                <a:latin typeface="Arial"/>
                <a:cs typeface="Arial"/>
              </a:rPr>
              <a:t>dụng hệ </a:t>
            </a:r>
            <a:r>
              <a:rPr sz="2000" dirty="0">
                <a:solidFill>
                  <a:srgbClr val="003185"/>
                </a:solidFill>
                <a:latin typeface="Arial"/>
                <a:cs typeface="Arial"/>
              </a:rPr>
              <a:t>thống</a:t>
            </a:r>
            <a:r>
              <a:rPr sz="2000" spc="-100" dirty="0">
                <a:solidFill>
                  <a:srgbClr val="003185"/>
                </a:solidFill>
                <a:latin typeface="Arial"/>
                <a:cs typeface="Arial"/>
              </a:rPr>
              <a:t> </a:t>
            </a:r>
            <a:r>
              <a:rPr sz="2000" dirty="0">
                <a:solidFill>
                  <a:srgbClr val="003185"/>
                </a:solidFill>
                <a:latin typeface="Arial"/>
                <a:cs typeface="Arial"/>
              </a:rPr>
              <a:t>mới</a:t>
            </a:r>
            <a:endParaRPr sz="2000">
              <a:latin typeface="Arial"/>
              <a:cs typeface="Arial"/>
            </a:endParaRPr>
          </a:p>
        </p:txBody>
      </p:sp>
      <p:sp>
        <p:nvSpPr>
          <p:cNvPr id="12" name="object 12"/>
          <p:cNvSpPr/>
          <p:nvPr/>
        </p:nvSpPr>
        <p:spPr>
          <a:xfrm>
            <a:off x="533400" y="457200"/>
            <a:ext cx="8001000" cy="1295400"/>
          </a:xfrm>
          <a:custGeom>
            <a:avLst/>
            <a:gdLst/>
            <a:ahLst/>
            <a:cxnLst/>
            <a:rect l="l" t="t" r="r" b="b"/>
            <a:pathLst>
              <a:path w="8001000" h="1295400">
                <a:moveTo>
                  <a:pt x="8001000" y="0"/>
                </a:moveTo>
                <a:lnTo>
                  <a:pt x="0" y="0"/>
                </a:lnTo>
                <a:lnTo>
                  <a:pt x="0" y="1295400"/>
                </a:lnTo>
                <a:lnTo>
                  <a:pt x="8001000" y="1295400"/>
                </a:lnTo>
                <a:lnTo>
                  <a:pt x="8001000" y="0"/>
                </a:lnTo>
                <a:close/>
              </a:path>
            </a:pathLst>
          </a:custGeom>
          <a:solidFill>
            <a:srgbClr val="FFFFFF"/>
          </a:solidFill>
        </p:spPr>
        <p:txBody>
          <a:bodyPr wrap="square" lIns="0" tIns="0" rIns="0" bIns="0" rtlCol="0"/>
          <a:lstStyle/>
          <a:p>
            <a:endParaRPr/>
          </a:p>
        </p:txBody>
      </p:sp>
      <p:sp>
        <p:nvSpPr>
          <p:cNvPr id="13" name="object 13"/>
          <p:cNvSpPr/>
          <p:nvPr/>
        </p:nvSpPr>
        <p:spPr>
          <a:xfrm>
            <a:off x="533400" y="457200"/>
            <a:ext cx="8001000" cy="1295400"/>
          </a:xfrm>
          <a:custGeom>
            <a:avLst/>
            <a:gdLst/>
            <a:ahLst/>
            <a:cxnLst/>
            <a:rect l="l" t="t" r="r" b="b"/>
            <a:pathLst>
              <a:path w="8001000" h="1295400">
                <a:moveTo>
                  <a:pt x="0" y="1295400"/>
                </a:moveTo>
                <a:lnTo>
                  <a:pt x="8001000" y="1295400"/>
                </a:lnTo>
                <a:lnTo>
                  <a:pt x="8001000" y="0"/>
                </a:lnTo>
                <a:lnTo>
                  <a:pt x="0" y="0"/>
                </a:lnTo>
                <a:lnTo>
                  <a:pt x="0" y="1295400"/>
                </a:lnTo>
                <a:close/>
              </a:path>
            </a:pathLst>
          </a:custGeom>
          <a:ln w="9525">
            <a:solidFill>
              <a:srgbClr val="000308"/>
            </a:solidFill>
          </a:ln>
        </p:spPr>
        <p:txBody>
          <a:bodyPr wrap="square" lIns="0" tIns="0" rIns="0" bIns="0" rtlCol="0"/>
          <a:lstStyle/>
          <a:p>
            <a:endParaRPr/>
          </a:p>
        </p:txBody>
      </p:sp>
      <p:sp>
        <p:nvSpPr>
          <p:cNvPr id="14" name="object 14"/>
          <p:cNvSpPr txBox="1">
            <a:spLocks noGrp="1"/>
          </p:cNvSpPr>
          <p:nvPr>
            <p:ph type="title"/>
          </p:nvPr>
        </p:nvSpPr>
        <p:spPr>
          <a:xfrm>
            <a:off x="612140" y="836421"/>
            <a:ext cx="5550535" cy="513715"/>
          </a:xfrm>
          <a:prstGeom prst="rect">
            <a:avLst/>
          </a:prstGeom>
        </p:spPr>
        <p:txBody>
          <a:bodyPr vert="horz" wrap="square" lIns="0" tIns="13335" rIns="0" bIns="0" rtlCol="0">
            <a:spAutoFit/>
          </a:bodyPr>
          <a:lstStyle/>
          <a:p>
            <a:pPr marL="12700">
              <a:lnSpc>
                <a:spcPct val="100000"/>
              </a:lnSpc>
              <a:spcBef>
                <a:spcPts val="105"/>
              </a:spcBef>
            </a:pPr>
            <a:r>
              <a:rPr sz="3200" b="0" dirty="0">
                <a:latin typeface="Arial"/>
                <a:cs typeface="Arial"/>
              </a:rPr>
              <a:t>Phân </a:t>
            </a:r>
            <a:r>
              <a:rPr sz="3200" b="0" spc="-5" dirty="0">
                <a:latin typeface="Arial"/>
                <a:cs typeface="Arial"/>
              </a:rPr>
              <a:t>biệt giữa </a:t>
            </a:r>
            <a:r>
              <a:rPr sz="3200" b="0" dirty="0">
                <a:latin typeface="Arial"/>
                <a:cs typeface="Arial"/>
              </a:rPr>
              <a:t>CNTT và</a:t>
            </a:r>
            <a:r>
              <a:rPr sz="3200" b="0" spc="-165" dirty="0">
                <a:latin typeface="Arial"/>
                <a:cs typeface="Arial"/>
              </a:rPr>
              <a:t> </a:t>
            </a:r>
            <a:r>
              <a:rPr sz="3200" b="0" spc="-5" dirty="0">
                <a:latin typeface="Arial"/>
                <a:cs typeface="Arial"/>
              </a:rPr>
              <a:t>HTTT</a:t>
            </a:r>
            <a:endParaRPr sz="3200">
              <a:latin typeface="Arial"/>
              <a:cs typeface="Arial"/>
            </a:endParaRPr>
          </a:p>
        </p:txBody>
      </p:sp>
      <p:sp>
        <p:nvSpPr>
          <p:cNvPr id="15" name="object 15"/>
          <p:cNvSpPr txBox="1">
            <a:spLocks noGrp="1"/>
          </p:cNvSpPr>
          <p:nvPr>
            <p:ph type="sldNum" sz="quarter" idx="4294967295"/>
          </p:nvPr>
        </p:nvSpPr>
        <p:spPr>
          <a:xfrm>
            <a:off x="7921243" y="6369938"/>
            <a:ext cx="560070" cy="224790"/>
          </a:xfrm>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43</a:t>
            </a:fld>
            <a:endParaRPr dirty="0"/>
          </a:p>
        </p:txBody>
      </p:sp>
    </p:spTree>
    <p:extLst>
      <p:ext uri="{BB962C8B-B14F-4D97-AF65-F5344CB8AC3E}">
        <p14:creationId xmlns:p14="http://schemas.microsoft.com/office/powerpoint/2010/main" val="1241713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thông</a:t>
            </a:r>
            <a:r>
              <a:rPr lang="en-US" dirty="0" smtClean="0"/>
              <a:t> tin, </a:t>
            </a:r>
            <a:r>
              <a:rPr lang="en-US" dirty="0" err="1" smtClean="0"/>
              <a:t>hệ</a:t>
            </a:r>
            <a:r>
              <a:rPr lang="en-US" dirty="0" smtClean="0"/>
              <a:t> </a:t>
            </a:r>
            <a:r>
              <a:rPr lang="en-US" dirty="0" err="1" smtClean="0"/>
              <a:t>thống</a:t>
            </a:r>
            <a:r>
              <a:rPr lang="en-US" dirty="0" smtClean="0"/>
              <a:t> </a:t>
            </a:r>
            <a:r>
              <a:rPr lang="en-US" dirty="0" err="1" smtClean="0"/>
              <a:t>thông</a:t>
            </a:r>
            <a:r>
              <a:rPr lang="en-US" dirty="0" smtClean="0"/>
              <a:t> tin </a:t>
            </a:r>
            <a:r>
              <a:rPr lang="en-US" dirty="0" err="1" smtClean="0"/>
              <a:t>quản</a:t>
            </a:r>
            <a:r>
              <a:rPr lang="en-US" dirty="0" smtClean="0"/>
              <a:t> </a:t>
            </a:r>
            <a:r>
              <a:rPr lang="en-US" dirty="0" err="1" smtClean="0"/>
              <a:t>lý</a:t>
            </a:r>
            <a:endParaRPr lang="en-US" dirty="0" smtClean="0"/>
          </a:p>
          <a:p>
            <a:r>
              <a:rPr lang="en-US" dirty="0" err="1" smtClean="0"/>
              <a:t>Mô</a:t>
            </a:r>
            <a:r>
              <a:rPr lang="en-US" dirty="0" smtClean="0"/>
              <a:t> </a:t>
            </a:r>
            <a:r>
              <a:rPr lang="en-US" dirty="0" err="1" smtClean="0"/>
              <a:t>hình</a:t>
            </a:r>
            <a:r>
              <a:rPr lang="en-US" dirty="0" smtClean="0"/>
              <a:t> 5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HTTT</a:t>
            </a:r>
          </a:p>
          <a:p>
            <a:r>
              <a:rPr lang="en-US" dirty="0" err="1" smtClean="0"/>
              <a:t>Phân</a:t>
            </a:r>
            <a:r>
              <a:rPr lang="en-US" dirty="0" smtClean="0"/>
              <a:t> </a:t>
            </a:r>
            <a:r>
              <a:rPr lang="en-US" dirty="0" err="1" smtClean="0"/>
              <a:t>biệt</a:t>
            </a:r>
            <a:r>
              <a:rPr lang="en-US" dirty="0" smtClean="0"/>
              <a:t> </a:t>
            </a:r>
            <a:r>
              <a:rPr lang="en-US" dirty="0" err="1" smtClean="0"/>
              <a:t>được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thông</a:t>
            </a:r>
            <a:r>
              <a:rPr lang="en-US" dirty="0" smtClean="0"/>
              <a:t> tin </a:t>
            </a:r>
            <a:r>
              <a:rPr lang="en-US" dirty="0" err="1" smtClean="0"/>
              <a:t>và</a:t>
            </a:r>
            <a:r>
              <a:rPr lang="en-US" dirty="0" smtClean="0"/>
              <a:t> tri </a:t>
            </a:r>
            <a:r>
              <a:rPr lang="en-US" dirty="0" err="1" smtClean="0"/>
              <a:t>thức</a:t>
            </a:r>
            <a:endParaRPr lang="en-US" dirty="0" smtClean="0"/>
          </a:p>
          <a:p>
            <a:r>
              <a:rPr lang="en-US" dirty="0" err="1" smtClean="0"/>
              <a:t>Phân</a:t>
            </a:r>
            <a:r>
              <a:rPr lang="en-US" dirty="0" smtClean="0"/>
              <a:t> </a:t>
            </a:r>
            <a:r>
              <a:rPr lang="en-US" dirty="0" err="1" smtClean="0"/>
              <a:t>biệt</a:t>
            </a:r>
            <a:r>
              <a:rPr lang="en-US" dirty="0" smtClean="0"/>
              <a:t> HTTT </a:t>
            </a:r>
            <a:r>
              <a:rPr lang="en-US" dirty="0" err="1" smtClean="0"/>
              <a:t>và</a:t>
            </a:r>
            <a:r>
              <a:rPr lang="en-US" dirty="0" smtClean="0"/>
              <a:t> CNTT</a:t>
            </a:r>
          </a:p>
          <a:p>
            <a:endParaRPr lang="en-US" dirty="0"/>
          </a:p>
        </p:txBody>
      </p:sp>
      <p:sp>
        <p:nvSpPr>
          <p:cNvPr id="5" name="Title 9"/>
          <p:cNvSpPr>
            <a:spLocks noGrp="1"/>
          </p:cNvSpPr>
          <p:nvPr>
            <p:ph type="title"/>
          </p:nvPr>
        </p:nvSpPr>
        <p:spPr>
          <a:xfrm>
            <a:off x="628650" y="760142"/>
            <a:ext cx="7886700" cy="535531"/>
          </a:xfrm>
          <a:prstGeom prst="rect">
            <a:avLst/>
          </a:prstGeom>
        </p:spPr>
        <p:txBody>
          <a:bodyPr wrap="square">
            <a:spAutoFit/>
          </a:bodyPr>
          <a:lstStyle/>
          <a:p>
            <a:pPr marR="263913" algn="ctr"/>
            <a:r>
              <a:rPr lang="en-US" sz="3200" spc="4" dirty="0" smtClean="0">
                <a:solidFill>
                  <a:srgbClr val="003286"/>
                </a:solidFill>
                <a:latin typeface="Arial"/>
                <a:cs typeface="Arial"/>
              </a:rPr>
              <a:t>TỔNG KẾT CHƯƠNG 1</a:t>
            </a:r>
            <a:endParaRPr lang="vi-VN" sz="3200" dirty="0">
              <a:latin typeface="Arial"/>
              <a:cs typeface="Arial"/>
            </a:endParaRPr>
          </a:p>
        </p:txBody>
      </p:sp>
    </p:spTree>
    <p:extLst>
      <p:ext uri="{BB962C8B-B14F-4D97-AF65-F5344CB8AC3E}">
        <p14:creationId xmlns:p14="http://schemas.microsoft.com/office/powerpoint/2010/main" val="330292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4541" y="367029"/>
            <a:ext cx="1988820" cy="574040"/>
          </a:xfrm>
          <a:prstGeom prst="rect">
            <a:avLst/>
          </a:prstGeom>
        </p:spPr>
        <p:txBody>
          <a:bodyPr vert="horz" wrap="square" lIns="0" tIns="12700" rIns="0" bIns="0" rtlCol="0">
            <a:spAutoFit/>
          </a:bodyPr>
          <a:lstStyle/>
          <a:p>
            <a:pPr marL="12700">
              <a:lnSpc>
                <a:spcPct val="100000"/>
              </a:lnSpc>
              <a:spcBef>
                <a:spcPts val="100"/>
              </a:spcBef>
            </a:pPr>
            <a:r>
              <a:rPr sz="3600" spc="-5" dirty="0"/>
              <a:t>Bài</a:t>
            </a:r>
            <a:r>
              <a:rPr sz="3600" spc="-50" dirty="0"/>
              <a:t> </a:t>
            </a:r>
            <a:r>
              <a:rPr sz="3600" spc="5" dirty="0"/>
              <a:t>t</a:t>
            </a:r>
            <a:r>
              <a:rPr sz="3600" spc="5" dirty="0">
                <a:latin typeface="Cambria"/>
                <a:cs typeface="Cambria"/>
              </a:rPr>
              <a:t>ậ</a:t>
            </a:r>
            <a:r>
              <a:rPr sz="3600" spc="5" dirty="0"/>
              <a:t>p</a:t>
            </a:r>
            <a:r>
              <a:rPr sz="3600" spc="-65" dirty="0"/>
              <a:t> </a:t>
            </a:r>
            <a:r>
              <a:rPr sz="3600" dirty="0"/>
              <a:t>1</a:t>
            </a:r>
            <a:endParaRPr sz="3600">
              <a:latin typeface="Cambria"/>
              <a:cs typeface="Cambria"/>
            </a:endParaRPr>
          </a:p>
        </p:txBody>
      </p:sp>
      <p:sp>
        <p:nvSpPr>
          <p:cNvPr id="3" name="object 3"/>
          <p:cNvSpPr txBox="1"/>
          <p:nvPr/>
        </p:nvSpPr>
        <p:spPr>
          <a:xfrm>
            <a:off x="380491" y="1550034"/>
            <a:ext cx="8344534" cy="3564890"/>
          </a:xfrm>
          <a:prstGeom prst="rect">
            <a:avLst/>
          </a:prstGeom>
        </p:spPr>
        <p:txBody>
          <a:bodyPr vert="horz" wrap="square" lIns="0" tIns="27305" rIns="0" bIns="0" rtlCol="0">
            <a:spAutoFit/>
          </a:bodyPr>
          <a:lstStyle/>
          <a:p>
            <a:pPr marL="12700" marR="37465">
              <a:lnSpc>
                <a:spcPts val="3229"/>
              </a:lnSpc>
              <a:spcBef>
                <a:spcPts val="215"/>
              </a:spcBef>
            </a:pPr>
            <a:r>
              <a:rPr sz="2700" spc="-5" dirty="0">
                <a:latin typeface="Georgia"/>
                <a:cs typeface="Georgia"/>
              </a:rPr>
              <a:t>Hãy </a:t>
            </a:r>
            <a:r>
              <a:rPr sz="2700" dirty="0">
                <a:latin typeface="Georgia"/>
                <a:cs typeface="Georgia"/>
              </a:rPr>
              <a:t>vào </a:t>
            </a:r>
            <a:r>
              <a:rPr sz="2700" spc="-5" dirty="0">
                <a:latin typeface="Georgia"/>
                <a:cs typeface="Georgia"/>
              </a:rPr>
              <a:t>trang </a:t>
            </a:r>
            <a:r>
              <a:rPr sz="2700" dirty="0">
                <a:latin typeface="Georgia"/>
                <a:cs typeface="Georgia"/>
              </a:rPr>
              <a:t>WEB </a:t>
            </a:r>
            <a:r>
              <a:rPr sz="2700" spc="-5" dirty="0">
                <a:latin typeface="Georgia"/>
                <a:cs typeface="Georgia"/>
              </a:rPr>
              <a:t>c</a:t>
            </a:r>
            <a:r>
              <a:rPr sz="2700" spc="-5" dirty="0">
                <a:latin typeface="Cambria"/>
                <a:cs typeface="Cambria"/>
              </a:rPr>
              <a:t>ủ</a:t>
            </a:r>
            <a:r>
              <a:rPr sz="2700" spc="-5" dirty="0">
                <a:latin typeface="Georgia"/>
                <a:cs typeface="Georgia"/>
              </a:rPr>
              <a:t>a UPS </a:t>
            </a:r>
            <a:r>
              <a:rPr sz="2700" dirty="0">
                <a:latin typeface="Georgia"/>
                <a:cs typeface="Georgia"/>
              </a:rPr>
              <a:t>(ups.com) và </a:t>
            </a:r>
            <a:r>
              <a:rPr sz="2700" spc="-5" dirty="0">
                <a:latin typeface="Georgia"/>
                <a:cs typeface="Georgia"/>
              </a:rPr>
              <a:t>tìm hi</a:t>
            </a:r>
            <a:r>
              <a:rPr sz="2700" spc="-5" dirty="0">
                <a:latin typeface="Cambria"/>
                <a:cs typeface="Cambria"/>
              </a:rPr>
              <a:t>ể</a:t>
            </a:r>
            <a:r>
              <a:rPr sz="2700" spc="-5" dirty="0">
                <a:latin typeface="Georgia"/>
                <a:cs typeface="Georgia"/>
              </a:rPr>
              <a:t>u các </a:t>
            </a:r>
            <a:r>
              <a:rPr sz="2700" spc="-645" dirty="0">
                <a:latin typeface="Georgia"/>
                <a:cs typeface="Georgia"/>
              </a:rPr>
              <a:t> </a:t>
            </a:r>
            <a:r>
              <a:rPr sz="2700" spc="-5" dirty="0">
                <a:latin typeface="Georgia"/>
                <a:cs typeface="Georgia"/>
              </a:rPr>
              <a:t>thông</a:t>
            </a:r>
            <a:r>
              <a:rPr sz="2700" spc="-10" dirty="0">
                <a:latin typeface="Georgia"/>
                <a:cs typeface="Georgia"/>
              </a:rPr>
              <a:t> </a:t>
            </a:r>
            <a:r>
              <a:rPr sz="2700" dirty="0">
                <a:latin typeface="Georgia"/>
                <a:cs typeface="Georgia"/>
              </a:rPr>
              <a:t>tin</a:t>
            </a:r>
            <a:r>
              <a:rPr sz="2700" spc="5" dirty="0">
                <a:latin typeface="Georgia"/>
                <a:cs typeface="Georgia"/>
              </a:rPr>
              <a:t> </a:t>
            </a:r>
            <a:r>
              <a:rPr sz="2700" spc="-5" dirty="0">
                <a:latin typeface="Georgia"/>
                <a:cs typeface="Georgia"/>
              </a:rPr>
              <a:t>sau </a:t>
            </a:r>
            <a:r>
              <a:rPr sz="2700" dirty="0">
                <a:latin typeface="Times New Roman"/>
                <a:cs typeface="Times New Roman"/>
              </a:rPr>
              <a:t>đâ</a:t>
            </a:r>
            <a:r>
              <a:rPr sz="2700" dirty="0">
                <a:latin typeface="Georgia"/>
                <a:cs typeface="Georgia"/>
              </a:rPr>
              <a:t>y:</a:t>
            </a:r>
            <a:endParaRPr sz="2700">
              <a:latin typeface="Georgia"/>
              <a:cs typeface="Georgia"/>
            </a:endParaRPr>
          </a:p>
          <a:p>
            <a:pPr marL="287020" marR="286385" indent="-274320">
              <a:lnSpc>
                <a:spcPct val="100000"/>
              </a:lnSpc>
              <a:spcBef>
                <a:spcPts val="550"/>
              </a:spcBef>
              <a:tabLst>
                <a:tab pos="286385" algn="l"/>
              </a:tabLst>
            </a:pPr>
            <a:r>
              <a:rPr sz="2300" spc="-5" dirty="0">
                <a:solidFill>
                  <a:srgbClr val="D16248"/>
                </a:solidFill>
                <a:latin typeface="Georgia"/>
                <a:cs typeface="Georgia"/>
              </a:rPr>
              <a:t>-	</a:t>
            </a:r>
            <a:r>
              <a:rPr sz="2700" spc="-5" dirty="0">
                <a:latin typeface="Georgia"/>
                <a:cs typeface="Georgia"/>
              </a:rPr>
              <a:t>Có</a:t>
            </a:r>
            <a:r>
              <a:rPr sz="2700" spc="-15" dirty="0">
                <a:latin typeface="Georgia"/>
                <a:cs typeface="Georgia"/>
              </a:rPr>
              <a:t> </a:t>
            </a:r>
            <a:r>
              <a:rPr sz="2700" dirty="0">
                <a:latin typeface="Georgia"/>
                <a:cs typeface="Georgia"/>
              </a:rPr>
              <a:t>nh</a:t>
            </a:r>
            <a:r>
              <a:rPr sz="2700" dirty="0">
                <a:latin typeface="Cambria"/>
                <a:cs typeface="Cambria"/>
              </a:rPr>
              <a:t>ữ</a:t>
            </a:r>
            <a:r>
              <a:rPr sz="2700" dirty="0">
                <a:latin typeface="Georgia"/>
                <a:cs typeface="Georgia"/>
              </a:rPr>
              <a:t>ng</a:t>
            </a:r>
            <a:r>
              <a:rPr sz="2700" spc="5" dirty="0">
                <a:latin typeface="Georgia"/>
                <a:cs typeface="Georgia"/>
              </a:rPr>
              <a:t> </a:t>
            </a:r>
            <a:r>
              <a:rPr sz="2700" spc="-5" dirty="0">
                <a:latin typeface="Georgia"/>
                <a:cs typeface="Georgia"/>
              </a:rPr>
              <a:t>thông tin</a:t>
            </a:r>
            <a:r>
              <a:rPr sz="2700" spc="5" dirty="0">
                <a:latin typeface="Georgia"/>
                <a:cs typeface="Georgia"/>
              </a:rPr>
              <a:t> </a:t>
            </a:r>
            <a:r>
              <a:rPr sz="2700" dirty="0">
                <a:latin typeface="Georgia"/>
                <a:cs typeface="Georgia"/>
              </a:rPr>
              <a:t>nào</a:t>
            </a:r>
            <a:r>
              <a:rPr sz="2700" spc="-10" dirty="0">
                <a:latin typeface="Georgia"/>
                <a:cs typeface="Georgia"/>
              </a:rPr>
              <a:t> </a:t>
            </a:r>
            <a:r>
              <a:rPr sz="2700" spc="-5" dirty="0">
                <a:latin typeface="Georgia"/>
                <a:cs typeface="Georgia"/>
              </a:rPr>
              <a:t>dành</a:t>
            </a:r>
            <a:r>
              <a:rPr sz="2700" dirty="0">
                <a:latin typeface="Georgia"/>
                <a:cs typeface="Georgia"/>
              </a:rPr>
              <a:t> </a:t>
            </a:r>
            <a:r>
              <a:rPr sz="2700" spc="-5" dirty="0">
                <a:latin typeface="Georgia"/>
                <a:cs typeface="Georgia"/>
              </a:rPr>
              <a:t>cho khách hàng</a:t>
            </a:r>
            <a:r>
              <a:rPr sz="2700" spc="5" dirty="0">
                <a:latin typeface="Georgia"/>
                <a:cs typeface="Georgia"/>
              </a:rPr>
              <a:t> </a:t>
            </a:r>
            <a:r>
              <a:rPr sz="2700" dirty="0">
                <a:latin typeface="Georgia"/>
                <a:cs typeface="Georgia"/>
              </a:rPr>
              <a:t>tr</a:t>
            </a:r>
            <a:r>
              <a:rPr sz="2700" dirty="0">
                <a:latin typeface="Times New Roman"/>
                <a:cs typeface="Times New Roman"/>
              </a:rPr>
              <a:t>ước </a:t>
            </a:r>
            <a:r>
              <a:rPr sz="2700" spc="-660" dirty="0">
                <a:latin typeface="Times New Roman"/>
                <a:cs typeface="Times New Roman"/>
              </a:rPr>
              <a:t> </a:t>
            </a:r>
            <a:r>
              <a:rPr sz="2700" dirty="0">
                <a:latin typeface="Georgia"/>
                <a:cs typeface="Georgia"/>
              </a:rPr>
              <a:t>khi</a:t>
            </a:r>
            <a:r>
              <a:rPr sz="2700" spc="-5" dirty="0">
                <a:latin typeface="Georgia"/>
                <a:cs typeface="Georgia"/>
              </a:rPr>
              <a:t> </a:t>
            </a:r>
            <a:r>
              <a:rPr sz="2700" dirty="0">
                <a:latin typeface="Georgia"/>
                <a:cs typeface="Georgia"/>
              </a:rPr>
              <a:t>h</a:t>
            </a:r>
            <a:r>
              <a:rPr sz="2700" dirty="0">
                <a:latin typeface="Cambria"/>
                <a:cs typeface="Cambria"/>
              </a:rPr>
              <a:t>ọ</a:t>
            </a:r>
            <a:r>
              <a:rPr sz="2700" spc="60" dirty="0">
                <a:latin typeface="Cambria"/>
                <a:cs typeface="Cambria"/>
              </a:rPr>
              <a:t> </a:t>
            </a:r>
            <a:r>
              <a:rPr sz="2700" spc="-5" dirty="0">
                <a:latin typeface="Georgia"/>
                <a:cs typeface="Georgia"/>
              </a:rPr>
              <a:t>làm</a:t>
            </a:r>
            <a:r>
              <a:rPr sz="2700" dirty="0">
                <a:latin typeface="Georgia"/>
                <a:cs typeface="Georgia"/>
              </a:rPr>
              <a:t> th</a:t>
            </a:r>
            <a:r>
              <a:rPr sz="2700" dirty="0">
                <a:latin typeface="Cambria"/>
                <a:cs typeface="Cambria"/>
              </a:rPr>
              <a:t>ủ</a:t>
            </a:r>
            <a:r>
              <a:rPr sz="2700" spc="60" dirty="0">
                <a:latin typeface="Cambria"/>
                <a:cs typeface="Cambria"/>
              </a:rPr>
              <a:t> </a:t>
            </a:r>
            <a:r>
              <a:rPr sz="2700" spc="-5" dirty="0">
                <a:latin typeface="Georgia"/>
                <a:cs typeface="Georgia"/>
              </a:rPr>
              <a:t>t</a:t>
            </a:r>
            <a:r>
              <a:rPr sz="2700" spc="-5" dirty="0">
                <a:latin typeface="Cambria"/>
                <a:cs typeface="Cambria"/>
              </a:rPr>
              <a:t>ụ</a:t>
            </a:r>
            <a:r>
              <a:rPr sz="2700" spc="-5" dirty="0">
                <a:latin typeface="Georgia"/>
                <a:cs typeface="Georgia"/>
              </a:rPr>
              <a:t>c g</a:t>
            </a:r>
            <a:r>
              <a:rPr sz="2700" spc="-5" dirty="0">
                <a:latin typeface="Cambria"/>
                <a:cs typeface="Cambria"/>
              </a:rPr>
              <a:t>ử</a:t>
            </a:r>
            <a:r>
              <a:rPr sz="2700" spc="-5" dirty="0">
                <a:latin typeface="Georgia"/>
                <a:cs typeface="Georgia"/>
              </a:rPr>
              <a:t>i hàng?</a:t>
            </a:r>
            <a:endParaRPr sz="2700">
              <a:latin typeface="Georgia"/>
              <a:cs typeface="Georgia"/>
            </a:endParaRPr>
          </a:p>
          <a:p>
            <a:pPr marL="287020" marR="19685" indent="-274320">
              <a:lnSpc>
                <a:spcPct val="100000"/>
              </a:lnSpc>
              <a:spcBef>
                <a:spcPts val="650"/>
              </a:spcBef>
              <a:tabLst>
                <a:tab pos="286385" algn="l"/>
              </a:tabLst>
            </a:pPr>
            <a:r>
              <a:rPr sz="2300" spc="-5" dirty="0">
                <a:solidFill>
                  <a:srgbClr val="D16248"/>
                </a:solidFill>
                <a:latin typeface="Georgia"/>
                <a:cs typeface="Georgia"/>
              </a:rPr>
              <a:t>-	</a:t>
            </a:r>
            <a:r>
              <a:rPr sz="2700" spc="-5" dirty="0">
                <a:latin typeface="Georgia"/>
                <a:cs typeface="Georgia"/>
              </a:rPr>
              <a:t>H</a:t>
            </a:r>
            <a:r>
              <a:rPr sz="2700" spc="-5" dirty="0">
                <a:latin typeface="Cambria"/>
                <a:cs typeface="Cambria"/>
              </a:rPr>
              <a:t>ệ</a:t>
            </a:r>
            <a:r>
              <a:rPr sz="2700" spc="50" dirty="0">
                <a:latin typeface="Cambria"/>
                <a:cs typeface="Cambria"/>
              </a:rPr>
              <a:t> </a:t>
            </a:r>
            <a:r>
              <a:rPr sz="2700" spc="-5" dirty="0">
                <a:latin typeface="Georgia"/>
                <a:cs typeface="Georgia"/>
              </a:rPr>
              <a:t>th</a:t>
            </a:r>
            <a:r>
              <a:rPr sz="2700" spc="-5" dirty="0">
                <a:latin typeface="Cambria"/>
                <a:cs typeface="Cambria"/>
              </a:rPr>
              <a:t>ố</a:t>
            </a:r>
            <a:r>
              <a:rPr sz="2700" spc="-5" dirty="0">
                <a:latin typeface="Georgia"/>
                <a:cs typeface="Georgia"/>
              </a:rPr>
              <a:t>ng</a:t>
            </a:r>
            <a:r>
              <a:rPr sz="2700" spc="10" dirty="0">
                <a:latin typeface="Georgia"/>
                <a:cs typeface="Georgia"/>
              </a:rPr>
              <a:t> </a:t>
            </a:r>
            <a:r>
              <a:rPr sz="2700" spc="-5" dirty="0">
                <a:latin typeface="Georgia"/>
                <a:cs typeface="Georgia"/>
              </a:rPr>
              <a:t>theo</a:t>
            </a:r>
            <a:r>
              <a:rPr sz="2700" spc="-10" dirty="0">
                <a:latin typeface="Georgia"/>
                <a:cs typeface="Georgia"/>
              </a:rPr>
              <a:t> </a:t>
            </a:r>
            <a:r>
              <a:rPr sz="2700" spc="-5" dirty="0">
                <a:latin typeface="Georgia"/>
                <a:cs typeface="Georgia"/>
              </a:rPr>
              <a:t>dõi b</a:t>
            </a:r>
            <a:r>
              <a:rPr sz="2700" spc="-5" dirty="0">
                <a:latin typeface="Times New Roman"/>
                <a:cs typeface="Times New Roman"/>
              </a:rPr>
              <a:t>ư</a:t>
            </a:r>
            <a:r>
              <a:rPr sz="2700" spc="-5" dirty="0">
                <a:latin typeface="Georgia"/>
                <a:cs typeface="Georgia"/>
              </a:rPr>
              <a:t>u</a:t>
            </a:r>
            <a:r>
              <a:rPr sz="2700" spc="-10" dirty="0">
                <a:latin typeface="Georgia"/>
                <a:cs typeface="Georgia"/>
              </a:rPr>
              <a:t> </a:t>
            </a:r>
            <a:r>
              <a:rPr sz="2700" spc="-5" dirty="0">
                <a:latin typeface="Georgia"/>
                <a:cs typeface="Georgia"/>
              </a:rPr>
              <a:t>ki</a:t>
            </a:r>
            <a:r>
              <a:rPr sz="2700" spc="-5" dirty="0">
                <a:latin typeface="Cambria"/>
                <a:cs typeface="Cambria"/>
              </a:rPr>
              <a:t>ệ</a:t>
            </a:r>
            <a:r>
              <a:rPr sz="2700" spc="-5" dirty="0">
                <a:latin typeface="Georgia"/>
                <a:cs typeface="Georgia"/>
              </a:rPr>
              <a:t>n</a:t>
            </a:r>
            <a:r>
              <a:rPr sz="2700" spc="-15" dirty="0">
                <a:latin typeface="Georgia"/>
                <a:cs typeface="Georgia"/>
              </a:rPr>
              <a:t> </a:t>
            </a:r>
            <a:r>
              <a:rPr sz="2700" spc="-5" dirty="0">
                <a:latin typeface="Georgia"/>
                <a:cs typeface="Georgia"/>
              </a:rPr>
              <a:t>c</a:t>
            </a:r>
            <a:r>
              <a:rPr sz="2700" spc="-5" dirty="0">
                <a:latin typeface="Cambria"/>
                <a:cs typeface="Cambria"/>
              </a:rPr>
              <a:t>ủ</a:t>
            </a:r>
            <a:r>
              <a:rPr sz="2700" spc="-5" dirty="0">
                <a:latin typeface="Georgia"/>
                <a:cs typeface="Georgia"/>
              </a:rPr>
              <a:t>a UPS làm</a:t>
            </a:r>
            <a:r>
              <a:rPr sz="2700" spc="10" dirty="0">
                <a:latin typeface="Georgia"/>
                <a:cs typeface="Georgia"/>
              </a:rPr>
              <a:t> </a:t>
            </a:r>
            <a:r>
              <a:rPr sz="2700" dirty="0">
                <a:latin typeface="Georgia"/>
                <a:cs typeface="Georgia"/>
              </a:rPr>
              <a:t>vi</a:t>
            </a:r>
            <a:r>
              <a:rPr sz="2700" dirty="0">
                <a:latin typeface="Cambria"/>
                <a:cs typeface="Cambria"/>
              </a:rPr>
              <a:t>ệ</a:t>
            </a:r>
            <a:r>
              <a:rPr sz="2700" dirty="0">
                <a:latin typeface="Georgia"/>
                <a:cs typeface="Georgia"/>
              </a:rPr>
              <a:t>c</a:t>
            </a:r>
            <a:r>
              <a:rPr sz="2700" spc="-35" dirty="0">
                <a:latin typeface="Georgia"/>
                <a:cs typeface="Georgia"/>
              </a:rPr>
              <a:t> </a:t>
            </a:r>
            <a:r>
              <a:rPr sz="2700" dirty="0">
                <a:latin typeface="Georgia"/>
                <a:cs typeface="Georgia"/>
              </a:rPr>
              <a:t>nh</a:t>
            </a:r>
            <a:r>
              <a:rPr sz="2700" dirty="0">
                <a:latin typeface="Times New Roman"/>
                <a:cs typeface="Times New Roman"/>
              </a:rPr>
              <a:t>ư</a:t>
            </a:r>
            <a:r>
              <a:rPr sz="2700" spc="-15" dirty="0">
                <a:latin typeface="Times New Roman"/>
                <a:cs typeface="Times New Roman"/>
              </a:rPr>
              <a:t> </a:t>
            </a:r>
            <a:r>
              <a:rPr sz="2700" dirty="0">
                <a:latin typeface="Georgia"/>
                <a:cs typeface="Georgia"/>
              </a:rPr>
              <a:t>th</a:t>
            </a:r>
            <a:r>
              <a:rPr sz="2700" dirty="0">
                <a:latin typeface="Cambria"/>
                <a:cs typeface="Cambria"/>
              </a:rPr>
              <a:t>ế </a:t>
            </a:r>
            <a:r>
              <a:rPr sz="2700" spc="-580" dirty="0">
                <a:latin typeface="Cambria"/>
                <a:cs typeface="Cambria"/>
              </a:rPr>
              <a:t> </a:t>
            </a:r>
            <a:r>
              <a:rPr sz="2700" spc="-5" dirty="0">
                <a:latin typeface="Georgia"/>
                <a:cs typeface="Georgia"/>
              </a:rPr>
              <a:t>nào?</a:t>
            </a:r>
            <a:endParaRPr sz="2700">
              <a:latin typeface="Georgia"/>
              <a:cs typeface="Georgia"/>
            </a:endParaRPr>
          </a:p>
          <a:p>
            <a:pPr marL="287020" marR="5080" indent="-274320">
              <a:lnSpc>
                <a:spcPct val="100000"/>
              </a:lnSpc>
              <a:spcBef>
                <a:spcPts val="655"/>
              </a:spcBef>
              <a:tabLst>
                <a:tab pos="286385" algn="l"/>
              </a:tabLst>
            </a:pPr>
            <a:r>
              <a:rPr sz="2300" spc="-5" dirty="0">
                <a:solidFill>
                  <a:srgbClr val="D16248"/>
                </a:solidFill>
                <a:latin typeface="Georgia"/>
                <a:cs typeface="Georgia"/>
              </a:rPr>
              <a:t>-	</a:t>
            </a:r>
            <a:r>
              <a:rPr sz="2700" spc="-5" dirty="0">
                <a:latin typeface="Georgia"/>
                <a:cs typeface="Georgia"/>
              </a:rPr>
              <a:t>Hãy</a:t>
            </a:r>
            <a:r>
              <a:rPr sz="2700" spc="-10" dirty="0">
                <a:latin typeface="Georgia"/>
                <a:cs typeface="Georgia"/>
              </a:rPr>
              <a:t> </a:t>
            </a:r>
            <a:r>
              <a:rPr sz="2700" spc="-5" dirty="0">
                <a:latin typeface="Georgia"/>
                <a:cs typeface="Georgia"/>
              </a:rPr>
              <a:t>tính</a:t>
            </a:r>
            <a:r>
              <a:rPr sz="2700" spc="5" dirty="0">
                <a:latin typeface="Georgia"/>
                <a:cs typeface="Georgia"/>
              </a:rPr>
              <a:t> </a:t>
            </a:r>
            <a:r>
              <a:rPr sz="2700" spc="-5" dirty="0">
                <a:latin typeface="Georgia"/>
                <a:cs typeface="Georgia"/>
              </a:rPr>
              <a:t>phí cho</a:t>
            </a:r>
            <a:r>
              <a:rPr sz="2700" spc="-10" dirty="0">
                <a:latin typeface="Georgia"/>
                <a:cs typeface="Georgia"/>
              </a:rPr>
              <a:t> </a:t>
            </a:r>
            <a:r>
              <a:rPr sz="2700" spc="-5" dirty="0">
                <a:latin typeface="Georgia"/>
                <a:cs typeface="Georgia"/>
              </a:rPr>
              <a:t>m</a:t>
            </a:r>
            <a:r>
              <a:rPr sz="2700" spc="-5" dirty="0">
                <a:latin typeface="Cambria"/>
                <a:cs typeface="Cambria"/>
              </a:rPr>
              <a:t>ộ</a:t>
            </a:r>
            <a:r>
              <a:rPr sz="2700" spc="-5" dirty="0">
                <a:latin typeface="Georgia"/>
                <a:cs typeface="Georgia"/>
              </a:rPr>
              <a:t>t</a:t>
            </a:r>
            <a:r>
              <a:rPr sz="2700" spc="10" dirty="0">
                <a:latin typeface="Georgia"/>
                <a:cs typeface="Georgia"/>
              </a:rPr>
              <a:t> </a:t>
            </a:r>
            <a:r>
              <a:rPr sz="2700" spc="-5" dirty="0">
                <a:latin typeface="Georgia"/>
                <a:cs typeface="Georgia"/>
              </a:rPr>
              <a:t>gói</a:t>
            </a:r>
            <a:r>
              <a:rPr sz="2700" spc="-10" dirty="0">
                <a:latin typeface="Georgia"/>
                <a:cs typeface="Georgia"/>
              </a:rPr>
              <a:t> </a:t>
            </a:r>
            <a:r>
              <a:rPr sz="2700" dirty="0">
                <a:latin typeface="Georgia"/>
                <a:cs typeface="Georgia"/>
              </a:rPr>
              <a:t>b</a:t>
            </a:r>
            <a:r>
              <a:rPr sz="2700" dirty="0">
                <a:latin typeface="Times New Roman"/>
                <a:cs typeface="Times New Roman"/>
              </a:rPr>
              <a:t>ư</a:t>
            </a:r>
            <a:r>
              <a:rPr sz="2700" dirty="0">
                <a:latin typeface="Georgia"/>
                <a:cs typeface="Georgia"/>
              </a:rPr>
              <a:t>u</a:t>
            </a:r>
            <a:r>
              <a:rPr sz="2700" spc="-10" dirty="0">
                <a:latin typeface="Georgia"/>
                <a:cs typeface="Georgia"/>
              </a:rPr>
              <a:t> </a:t>
            </a:r>
            <a:r>
              <a:rPr sz="2700" spc="-5" dirty="0">
                <a:latin typeface="Georgia"/>
                <a:cs typeface="Georgia"/>
              </a:rPr>
              <a:t>ki</a:t>
            </a:r>
            <a:r>
              <a:rPr sz="2700" spc="-5" dirty="0">
                <a:latin typeface="Cambria"/>
                <a:cs typeface="Cambria"/>
              </a:rPr>
              <a:t>ệ</a:t>
            </a:r>
            <a:r>
              <a:rPr sz="2700" spc="-5" dirty="0">
                <a:latin typeface="Georgia"/>
                <a:cs typeface="Georgia"/>
              </a:rPr>
              <a:t>n</a:t>
            </a:r>
            <a:r>
              <a:rPr sz="2700" spc="-15" dirty="0">
                <a:latin typeface="Georgia"/>
                <a:cs typeface="Georgia"/>
              </a:rPr>
              <a:t> </a:t>
            </a:r>
            <a:r>
              <a:rPr sz="2700" dirty="0">
                <a:latin typeface="Georgia"/>
                <a:cs typeface="Georgia"/>
              </a:rPr>
              <a:t>v</a:t>
            </a:r>
            <a:r>
              <a:rPr sz="2700" dirty="0">
                <a:latin typeface="Cambria"/>
                <a:cs typeface="Cambria"/>
              </a:rPr>
              <a:t>ớ</a:t>
            </a:r>
            <a:r>
              <a:rPr sz="2700" dirty="0">
                <a:latin typeface="Georgia"/>
                <a:cs typeface="Georgia"/>
              </a:rPr>
              <a:t>i</a:t>
            </a:r>
            <a:r>
              <a:rPr sz="2700" spc="-20" dirty="0">
                <a:latin typeface="Georgia"/>
                <a:cs typeface="Georgia"/>
              </a:rPr>
              <a:t> </a:t>
            </a:r>
            <a:r>
              <a:rPr sz="2700" dirty="0">
                <a:latin typeface="Georgia"/>
                <a:cs typeface="Georgia"/>
              </a:rPr>
              <a:t>kích </a:t>
            </a:r>
            <a:r>
              <a:rPr sz="2700" spc="-5" dirty="0">
                <a:latin typeface="Georgia"/>
                <a:cs typeface="Georgia"/>
              </a:rPr>
              <a:t>c</a:t>
            </a:r>
            <a:r>
              <a:rPr sz="2700" spc="-5" dirty="0">
                <a:latin typeface="Cambria"/>
                <a:cs typeface="Cambria"/>
              </a:rPr>
              <a:t>ỡ</a:t>
            </a:r>
            <a:r>
              <a:rPr sz="2700" spc="35" dirty="0">
                <a:latin typeface="Cambria"/>
                <a:cs typeface="Cambria"/>
              </a:rPr>
              <a:t> </a:t>
            </a:r>
            <a:r>
              <a:rPr sz="2700" dirty="0">
                <a:latin typeface="Georgia"/>
                <a:cs typeface="Georgia"/>
              </a:rPr>
              <a:t>và</a:t>
            </a:r>
            <a:r>
              <a:rPr sz="2700" spc="5" dirty="0">
                <a:latin typeface="Georgia"/>
                <a:cs typeface="Georgia"/>
              </a:rPr>
              <a:t> </a:t>
            </a:r>
            <a:r>
              <a:rPr sz="2700" spc="-5" dirty="0">
                <a:latin typeface="Georgia"/>
                <a:cs typeface="Georgia"/>
              </a:rPr>
              <a:t>kh</a:t>
            </a:r>
            <a:r>
              <a:rPr sz="2700" spc="-5" dirty="0">
                <a:latin typeface="Cambria"/>
                <a:cs typeface="Cambria"/>
              </a:rPr>
              <a:t>ố</a:t>
            </a:r>
            <a:r>
              <a:rPr sz="2700" spc="-5" dirty="0">
                <a:latin typeface="Georgia"/>
                <a:cs typeface="Georgia"/>
              </a:rPr>
              <a:t>i </a:t>
            </a:r>
            <a:r>
              <a:rPr sz="2700" spc="-640" dirty="0">
                <a:latin typeface="Georgia"/>
                <a:cs typeface="Georgia"/>
              </a:rPr>
              <a:t> </a:t>
            </a:r>
            <a:r>
              <a:rPr sz="2700" dirty="0">
                <a:latin typeface="Georgia"/>
                <a:cs typeface="Georgia"/>
              </a:rPr>
              <a:t>l</a:t>
            </a:r>
            <a:r>
              <a:rPr sz="2700" dirty="0">
                <a:latin typeface="Times New Roman"/>
                <a:cs typeface="Times New Roman"/>
              </a:rPr>
              <a:t>ượng</a:t>
            </a:r>
            <a:r>
              <a:rPr sz="2700" spc="-35" dirty="0">
                <a:latin typeface="Times New Roman"/>
                <a:cs typeface="Times New Roman"/>
              </a:rPr>
              <a:t> </a:t>
            </a:r>
            <a:r>
              <a:rPr sz="2700" dirty="0">
                <a:latin typeface="Georgia"/>
                <a:cs typeface="Georgia"/>
              </a:rPr>
              <a:t>xác</a:t>
            </a:r>
            <a:r>
              <a:rPr sz="2700" spc="5" dirty="0">
                <a:latin typeface="Georgia"/>
                <a:cs typeface="Georgia"/>
              </a:rPr>
              <a:t> </a:t>
            </a:r>
            <a:r>
              <a:rPr sz="2700" dirty="0">
                <a:latin typeface="Times New Roman"/>
                <a:cs typeface="Times New Roman"/>
              </a:rPr>
              <a:t>định</a:t>
            </a:r>
            <a:r>
              <a:rPr sz="2700" spc="-50" dirty="0">
                <a:latin typeface="Times New Roman"/>
                <a:cs typeface="Times New Roman"/>
              </a:rPr>
              <a:t> </a:t>
            </a:r>
            <a:r>
              <a:rPr sz="2700" spc="-5" dirty="0">
                <a:latin typeface="Georgia"/>
                <a:cs typeface="Georgia"/>
              </a:rPr>
              <a:t>cho</a:t>
            </a:r>
            <a:r>
              <a:rPr sz="2700" spc="-10" dirty="0">
                <a:latin typeface="Georgia"/>
                <a:cs typeface="Georgia"/>
              </a:rPr>
              <a:t> m</a:t>
            </a:r>
            <a:r>
              <a:rPr sz="2700" spc="-10" dirty="0">
                <a:latin typeface="Cambria"/>
                <a:cs typeface="Cambria"/>
              </a:rPr>
              <a:t>ộ</a:t>
            </a:r>
            <a:r>
              <a:rPr sz="2700" spc="-10" dirty="0">
                <a:latin typeface="Georgia"/>
                <a:cs typeface="Georgia"/>
              </a:rPr>
              <a:t>t</a:t>
            </a:r>
            <a:r>
              <a:rPr sz="2700" spc="5" dirty="0">
                <a:latin typeface="Georgia"/>
                <a:cs typeface="Georgia"/>
              </a:rPr>
              <a:t> </a:t>
            </a:r>
            <a:r>
              <a:rPr sz="2700" spc="-5" dirty="0">
                <a:latin typeface="Georgia"/>
                <a:cs typeface="Georgia"/>
              </a:rPr>
              <a:t>l</a:t>
            </a:r>
            <a:r>
              <a:rPr sz="2700" spc="-5" dirty="0">
                <a:latin typeface="Cambria"/>
                <a:cs typeface="Cambria"/>
              </a:rPr>
              <a:t>ộ</a:t>
            </a:r>
            <a:r>
              <a:rPr sz="2700" spc="70" dirty="0">
                <a:latin typeface="Cambria"/>
                <a:cs typeface="Cambria"/>
              </a:rPr>
              <a:t> </a:t>
            </a:r>
            <a:r>
              <a:rPr sz="2700" spc="-5" dirty="0">
                <a:latin typeface="Georgia"/>
                <a:cs typeface="Georgia"/>
              </a:rPr>
              <a:t>trình </a:t>
            </a:r>
            <a:r>
              <a:rPr sz="2700" dirty="0">
                <a:latin typeface="Georgia"/>
                <a:cs typeface="Georgia"/>
              </a:rPr>
              <a:t>g</a:t>
            </a:r>
            <a:r>
              <a:rPr sz="2700" dirty="0">
                <a:latin typeface="Cambria"/>
                <a:cs typeface="Cambria"/>
              </a:rPr>
              <a:t>ử</a:t>
            </a:r>
            <a:r>
              <a:rPr sz="2700" dirty="0">
                <a:latin typeface="Georgia"/>
                <a:cs typeface="Georgia"/>
              </a:rPr>
              <a:t>i</a:t>
            </a:r>
            <a:r>
              <a:rPr sz="2700" spc="-10" dirty="0">
                <a:latin typeface="Georgia"/>
                <a:cs typeface="Georgia"/>
              </a:rPr>
              <a:t> </a:t>
            </a:r>
            <a:r>
              <a:rPr sz="2700" dirty="0">
                <a:latin typeface="Georgia"/>
                <a:cs typeface="Georgia"/>
              </a:rPr>
              <a:t>xác</a:t>
            </a:r>
            <a:r>
              <a:rPr sz="2700" spc="-10" dirty="0">
                <a:latin typeface="Georgia"/>
                <a:cs typeface="Georgia"/>
              </a:rPr>
              <a:t> </a:t>
            </a:r>
            <a:r>
              <a:rPr sz="2700" dirty="0">
                <a:latin typeface="Times New Roman"/>
                <a:cs typeface="Times New Roman"/>
              </a:rPr>
              <a:t>định</a:t>
            </a:r>
            <a:r>
              <a:rPr sz="2700" dirty="0">
                <a:latin typeface="Georgia"/>
                <a:cs typeface="Georgia"/>
              </a:rPr>
              <a:t>.</a:t>
            </a:r>
            <a:endParaRPr sz="2700">
              <a:latin typeface="Georgia"/>
              <a:cs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051" y="457200"/>
            <a:ext cx="5997701" cy="492443"/>
          </a:xfrm>
        </p:spPr>
        <p:txBody>
          <a:bodyPr>
            <a:normAutofit fontScale="90000"/>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3" name="Text Placeholder 2"/>
          <p:cNvSpPr>
            <a:spLocks noGrp="1"/>
          </p:cNvSpPr>
          <p:nvPr>
            <p:ph idx="1"/>
          </p:nvPr>
        </p:nvSpPr>
        <p:spPr>
          <a:xfrm>
            <a:off x="295275" y="1520825"/>
            <a:ext cx="8517255" cy="4308872"/>
          </a:xfrm>
        </p:spPr>
        <p:txBody>
          <a:bodyPr>
            <a:normAutofit/>
          </a:bodyPr>
          <a:lstStyle/>
          <a:p>
            <a:pPr>
              <a:lnSpc>
                <a:spcPct val="150000"/>
              </a:lnSpc>
              <a:buFontTx/>
              <a:buNone/>
            </a:pPr>
            <a:r>
              <a:rPr lang="en-US" sz="2800" dirty="0">
                <a:solidFill>
                  <a:srgbClr val="002060"/>
                </a:solidFill>
                <a:latin typeface="Cambria" panose="02040503050406030204" pitchFamily="18" charset="0"/>
              </a:rPr>
              <a:t>+ </a:t>
            </a:r>
            <a:r>
              <a:rPr lang="vi-VN" sz="2800" dirty="0">
                <a:solidFill>
                  <a:srgbClr val="002060"/>
                </a:solidFill>
                <a:latin typeface="Cambria" panose="02040503050406030204" pitchFamily="18" charset="0"/>
              </a:rPr>
              <a:t>Slide bài giảng Tài liệu học tập của giảng viên biên soạn</a:t>
            </a:r>
            <a:endParaRPr lang="en-US" altLang="en-US" sz="2800" dirty="0" smtClean="0">
              <a:solidFill>
                <a:schemeClr val="accent1">
                  <a:lumMod val="50000"/>
                </a:schemeClr>
              </a:solidFill>
              <a:latin typeface="Cambria" panose="02040503050406030204" pitchFamily="18" charset="0"/>
              <a:ea typeface="Cambria" panose="02040503050406030204" pitchFamily="18" charset="0"/>
            </a:endParaRPr>
          </a:p>
          <a:p>
            <a:pPr>
              <a:lnSpc>
                <a:spcPct val="150000"/>
              </a:lnSpc>
              <a:buFontTx/>
              <a:buNone/>
            </a:pPr>
            <a:r>
              <a:rPr lang="en-US" altLang="en-US" sz="2800" dirty="0" smtClean="0">
                <a:solidFill>
                  <a:schemeClr val="accent1">
                    <a:lumMod val="50000"/>
                  </a:schemeClr>
                </a:solidFill>
                <a:latin typeface="Cambria" panose="02040503050406030204" pitchFamily="18" charset="0"/>
                <a:ea typeface="Cambria" panose="02040503050406030204" pitchFamily="18" charset="0"/>
              </a:rPr>
              <a:t>+ </a:t>
            </a:r>
            <a:r>
              <a:rPr lang="en-US" sz="2800" b="1" dirty="0"/>
              <a:t>Kenneth C. </a:t>
            </a:r>
            <a:r>
              <a:rPr lang="en-US" sz="2800" b="1" dirty="0" err="1"/>
              <a:t>Laudon</a:t>
            </a:r>
            <a:r>
              <a:rPr lang="en-US" sz="2800" b="1" dirty="0"/>
              <a:t>, Jane P. </a:t>
            </a:r>
            <a:r>
              <a:rPr lang="en-US" sz="2800" b="1" dirty="0" err="1"/>
              <a:t>Laudon</a:t>
            </a:r>
            <a:r>
              <a:rPr lang="en-US" sz="2800" b="1" dirty="0"/>
              <a:t>: </a:t>
            </a:r>
            <a:r>
              <a:rPr lang="en-US" sz="2800" i="1" dirty="0"/>
              <a:t>Essentials of MIS, Pearson, 2016</a:t>
            </a:r>
          </a:p>
          <a:p>
            <a:pPr>
              <a:lnSpc>
                <a:spcPct val="150000"/>
              </a:lnSpc>
              <a:buFontTx/>
              <a:buNone/>
            </a:pP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a:solidFill>
                  <a:schemeClr val="accent1">
                    <a:lumMod val="50000"/>
                  </a:schemeClr>
                </a:solidFill>
                <a:latin typeface="Cambria" panose="02040503050406030204" pitchFamily="18" charset="0"/>
                <a:ea typeface="Cambria" panose="02040503050406030204" pitchFamily="18" charset="0"/>
              </a:rPr>
              <a:t>TS. </a:t>
            </a:r>
            <a:r>
              <a:rPr lang="en-US" sz="2800" i="1" dirty="0" err="1">
                <a:solidFill>
                  <a:schemeClr val="accent1">
                    <a:lumMod val="50000"/>
                  </a:schemeClr>
                </a:solidFill>
                <a:latin typeface="Cambria" panose="02040503050406030204" pitchFamily="18" charset="0"/>
                <a:ea typeface="Cambria" panose="02040503050406030204" pitchFamily="18" charset="0"/>
              </a:rPr>
              <a:t>Lê</a:t>
            </a:r>
            <a:r>
              <a:rPr lang="en-US" sz="2800" i="1" dirty="0">
                <a:solidFill>
                  <a:schemeClr val="accent1">
                    <a:lumMod val="50000"/>
                  </a:schemeClr>
                </a:solidFill>
                <a:latin typeface="Cambria" panose="02040503050406030204" pitchFamily="18" charset="0"/>
                <a:ea typeface="Cambria" panose="02040503050406030204" pitchFamily="18" charset="0"/>
              </a:rPr>
              <a:t> </a:t>
            </a:r>
            <a:r>
              <a:rPr lang="en-US" sz="2800" i="1" dirty="0" err="1">
                <a:solidFill>
                  <a:schemeClr val="accent1">
                    <a:lumMod val="50000"/>
                  </a:schemeClr>
                </a:solidFill>
                <a:latin typeface="Cambria" panose="02040503050406030204" pitchFamily="18" charset="0"/>
                <a:ea typeface="Cambria" panose="02040503050406030204" pitchFamily="18" charset="0"/>
              </a:rPr>
              <a:t>Văn</a:t>
            </a:r>
            <a:r>
              <a:rPr lang="en-US" sz="2800" i="1" dirty="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Phùng</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Hệ</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thống</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thông</a:t>
            </a:r>
            <a:r>
              <a:rPr lang="en-US" sz="2800" i="1" dirty="0" smtClean="0">
                <a:solidFill>
                  <a:schemeClr val="accent1">
                    <a:lumMod val="50000"/>
                  </a:schemeClr>
                </a:solidFill>
                <a:latin typeface="Cambria" panose="02040503050406030204" pitchFamily="18" charset="0"/>
                <a:ea typeface="Cambria" panose="02040503050406030204" pitchFamily="18" charset="0"/>
              </a:rPr>
              <a:t> tin </a:t>
            </a:r>
            <a:r>
              <a:rPr lang="en-US" sz="2800" i="1" dirty="0" err="1" smtClean="0">
                <a:solidFill>
                  <a:schemeClr val="accent1">
                    <a:lumMod val="50000"/>
                  </a:schemeClr>
                </a:solidFill>
                <a:latin typeface="Cambria" panose="02040503050406030204" pitchFamily="18" charset="0"/>
                <a:ea typeface="Cambria" panose="02040503050406030204" pitchFamily="18" charset="0"/>
              </a:rPr>
              <a:t>Quản</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lý</a:t>
            </a:r>
            <a:r>
              <a:rPr lang="en-US" sz="2800" i="1" dirty="0" smtClean="0">
                <a:solidFill>
                  <a:schemeClr val="accent1">
                    <a:lumMod val="50000"/>
                  </a:schemeClr>
                </a:solidFill>
                <a:latin typeface="Cambria" panose="02040503050406030204" pitchFamily="18" charset="0"/>
                <a:ea typeface="Cambria" panose="02040503050406030204" pitchFamily="18" charset="0"/>
              </a:rPr>
              <a:t>, NXB </a:t>
            </a:r>
            <a:r>
              <a:rPr lang="en-US" sz="2800" i="1" dirty="0" err="1" smtClean="0">
                <a:solidFill>
                  <a:schemeClr val="accent1">
                    <a:lumMod val="50000"/>
                  </a:schemeClr>
                </a:solidFill>
                <a:latin typeface="Cambria" panose="02040503050406030204" pitchFamily="18" charset="0"/>
                <a:ea typeface="Cambria" panose="02040503050406030204" pitchFamily="18" charset="0"/>
              </a:rPr>
              <a:t>thông</a:t>
            </a:r>
            <a:r>
              <a:rPr lang="en-US" sz="2800" i="1" dirty="0" smtClean="0">
                <a:solidFill>
                  <a:schemeClr val="accent1">
                    <a:lumMod val="50000"/>
                  </a:schemeClr>
                </a:solidFill>
                <a:latin typeface="Cambria" panose="02040503050406030204" pitchFamily="18" charset="0"/>
                <a:ea typeface="Cambria" panose="02040503050406030204" pitchFamily="18" charset="0"/>
              </a:rPr>
              <a:t> tin </a:t>
            </a:r>
            <a:r>
              <a:rPr lang="en-US" sz="2800" i="1" dirty="0" err="1" smtClean="0">
                <a:solidFill>
                  <a:schemeClr val="accent1">
                    <a:lumMod val="50000"/>
                  </a:schemeClr>
                </a:solidFill>
                <a:latin typeface="Cambria" panose="02040503050406030204" pitchFamily="18" charset="0"/>
                <a:ea typeface="Cambria" panose="02040503050406030204" pitchFamily="18" charset="0"/>
              </a:rPr>
              <a:t>và</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truyền</a:t>
            </a:r>
            <a:r>
              <a:rPr lang="en-US" sz="2800" i="1" dirty="0" smtClean="0">
                <a:solidFill>
                  <a:schemeClr val="accent1">
                    <a:lumMod val="50000"/>
                  </a:schemeClr>
                </a:solidFill>
                <a:latin typeface="Cambria" panose="02040503050406030204" pitchFamily="18" charset="0"/>
                <a:ea typeface="Cambria" panose="02040503050406030204" pitchFamily="18" charset="0"/>
              </a:rPr>
              <a:t> </a:t>
            </a:r>
            <a:r>
              <a:rPr lang="en-US" sz="2800" i="1" dirty="0" err="1" smtClean="0">
                <a:solidFill>
                  <a:schemeClr val="accent1">
                    <a:lumMod val="50000"/>
                  </a:schemeClr>
                </a:solidFill>
                <a:latin typeface="Cambria" panose="02040503050406030204" pitchFamily="18" charset="0"/>
                <a:ea typeface="Cambria" panose="02040503050406030204" pitchFamily="18" charset="0"/>
              </a:rPr>
              <a:t>thông</a:t>
            </a:r>
            <a:endParaRPr lang="en-US" sz="2800" dirty="0">
              <a:solidFill>
                <a:schemeClr val="accent1">
                  <a:lumMod val="50000"/>
                </a:schemeClr>
              </a:solidFill>
              <a:latin typeface="Cambria" panose="02040503050406030204" pitchFamily="18" charset="0"/>
              <a:ea typeface="Cambria" panose="02040503050406030204" pitchFamily="18" charset="0"/>
            </a:endParaRPr>
          </a:p>
          <a:p>
            <a:endParaRPr lang="en-US" sz="2800" dirty="0"/>
          </a:p>
        </p:txBody>
      </p:sp>
    </p:spTree>
    <p:extLst>
      <p:ext uri="{BB962C8B-B14F-4D97-AF65-F5344CB8AC3E}">
        <p14:creationId xmlns:p14="http://schemas.microsoft.com/office/powerpoint/2010/main" val="97440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0215"/>
            <a:ext cx="5997701" cy="984885"/>
          </a:xfrm>
        </p:spPr>
        <p:txBody>
          <a:bodyPr>
            <a:normAutofit fontScale="90000"/>
          </a:bodyPr>
          <a:lstStyle/>
          <a:p>
            <a:r>
              <a:rPr lang="vi-VN" dirty="0">
                <a:solidFill>
                  <a:schemeClr val="tx2"/>
                </a:solidFill>
                <a:latin typeface="Cambria" panose="02040503050406030204" pitchFamily="18" charset="0"/>
              </a:rPr>
              <a:t>Yêu cầu đối với </a:t>
            </a:r>
            <a:r>
              <a:rPr lang="en-US" dirty="0" err="1">
                <a:solidFill>
                  <a:schemeClr val="tx2"/>
                </a:solidFill>
                <a:latin typeface="Cambria" panose="02040503050406030204" pitchFamily="18" charset="0"/>
              </a:rPr>
              <a:t>sinh</a:t>
            </a:r>
            <a:r>
              <a:rPr lang="en-US" dirty="0">
                <a:solidFill>
                  <a:schemeClr val="tx2"/>
                </a:solidFill>
                <a:latin typeface="Cambria" panose="02040503050406030204" pitchFamily="18" charset="0"/>
              </a:rPr>
              <a:t> </a:t>
            </a:r>
            <a:r>
              <a:rPr lang="vi-VN" dirty="0">
                <a:solidFill>
                  <a:schemeClr val="tx2"/>
                </a:solidFill>
                <a:latin typeface="Cambria" panose="02040503050406030204" pitchFamily="18" charset="0"/>
              </a:rPr>
              <a:t> viên</a:t>
            </a:r>
            <a:r>
              <a:rPr lang="en-US" dirty="0">
                <a:solidFill>
                  <a:schemeClr val="tx2"/>
                </a:solidFill>
                <a:latin typeface="Cambria" panose="02040503050406030204" pitchFamily="18" charset="0"/>
              </a:rPr>
              <a:t/>
            </a:r>
            <a:br>
              <a:rPr lang="en-US" dirty="0">
                <a:solidFill>
                  <a:schemeClr val="tx2"/>
                </a:solidFill>
                <a:latin typeface="Cambria" panose="02040503050406030204" pitchFamily="18" charset="0"/>
              </a:rPr>
            </a:br>
            <a:endParaRPr lang="en-US" dirty="0"/>
          </a:p>
        </p:txBody>
      </p:sp>
      <p:sp>
        <p:nvSpPr>
          <p:cNvPr id="3" name="Text Placeholder 2"/>
          <p:cNvSpPr>
            <a:spLocks noGrp="1"/>
          </p:cNvSpPr>
          <p:nvPr>
            <p:ph idx="1"/>
          </p:nvPr>
        </p:nvSpPr>
        <p:spPr>
          <a:xfrm>
            <a:off x="295275" y="1520825"/>
            <a:ext cx="8517255" cy="4201150"/>
          </a:xfrm>
        </p:spPr>
        <p:txBody>
          <a:bodyPr/>
          <a:lstStyle/>
          <a:p>
            <a:pPr eaLnBrk="1" hangingPunct="1">
              <a:lnSpc>
                <a:spcPts val="3600"/>
              </a:lnSpc>
              <a:spcBef>
                <a:spcPts val="0"/>
              </a:spcBef>
              <a:spcAft>
                <a:spcPts val="1800"/>
              </a:spcAft>
            </a:pPr>
            <a:r>
              <a:rPr lang="en-US" sz="2800" dirty="0">
                <a:solidFill>
                  <a:srgbClr val="002060"/>
                </a:solidFill>
                <a:latin typeface="Cambria" panose="02040503050406030204" pitchFamily="18" charset="0"/>
              </a:rPr>
              <a:t>	</a:t>
            </a:r>
            <a:r>
              <a:rPr lang="en-US" sz="2400" dirty="0">
                <a:solidFill>
                  <a:srgbClr val="002060"/>
                </a:solidFill>
                <a:latin typeface="Cambria" panose="02040503050406030204" pitchFamily="18" charset="0"/>
              </a:rPr>
              <a:t>+ </a:t>
            </a:r>
            <a:r>
              <a:rPr lang="vi-VN" sz="2400" dirty="0">
                <a:solidFill>
                  <a:srgbClr val="002060"/>
                </a:solidFill>
                <a:latin typeface="Cambria" panose="02040503050406030204" pitchFamily="18" charset="0"/>
              </a:rPr>
              <a:t>Sinh viên phải có mặt trên lớp cũng như các buổi</a:t>
            </a:r>
            <a:r>
              <a:rPr lang="en-US" sz="2400" dirty="0">
                <a:solidFill>
                  <a:srgbClr val="002060"/>
                </a:solidFill>
                <a:latin typeface="Cambria" panose="02040503050406030204" pitchFamily="18" charset="0"/>
              </a:rPr>
              <a:t> </a:t>
            </a:r>
            <a:r>
              <a:rPr lang="vi-VN" sz="2400" dirty="0">
                <a:solidFill>
                  <a:srgbClr val="002060"/>
                </a:solidFill>
                <a:latin typeface="Cambria" panose="02040503050406030204" pitchFamily="18" charset="0"/>
              </a:rPr>
              <a:t>thực hành, thảo luận</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bài</a:t>
            </a:r>
            <a:r>
              <a:rPr lang="en-US" sz="2400" dirty="0">
                <a:solidFill>
                  <a:srgbClr val="002060"/>
                </a:solidFill>
                <a:latin typeface="Cambria" panose="02040503050406030204" pitchFamily="18" charset="0"/>
              </a:rPr>
              <a:t> </a:t>
            </a:r>
            <a:r>
              <a:rPr lang="en-US" sz="2400" dirty="0" err="1">
                <a:solidFill>
                  <a:srgbClr val="002060"/>
                </a:solidFill>
                <a:latin typeface="Cambria" panose="02040503050406030204" pitchFamily="18" charset="0"/>
              </a:rPr>
              <a:t>tập</a:t>
            </a:r>
            <a:r>
              <a:rPr lang="vi-VN" sz="2400" dirty="0">
                <a:solidFill>
                  <a:srgbClr val="002060"/>
                </a:solidFill>
                <a:latin typeface="Cambria" panose="02040503050406030204" pitchFamily="18" charset="0"/>
              </a:rPr>
              <a:t>.</a:t>
            </a:r>
            <a:br>
              <a:rPr lang="vi-VN"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vi-VN" sz="2400" dirty="0">
                <a:solidFill>
                  <a:srgbClr val="002060"/>
                </a:solidFill>
                <a:latin typeface="Cambria" panose="02040503050406030204" pitchFamily="18" charset="0"/>
              </a:rPr>
              <a:t>Đọc và nghiên cứu tài liệu</a:t>
            </a:r>
            <a:br>
              <a:rPr lang="vi-VN"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vi-VN" sz="2400" dirty="0">
                <a:solidFill>
                  <a:srgbClr val="002060"/>
                </a:solidFill>
                <a:latin typeface="Cambria" panose="02040503050406030204" pitchFamily="18" charset="0"/>
              </a:rPr>
              <a:t>Hoàn thành các bài tập theo yêu cầu của giảng viên</a:t>
            </a:r>
            <a:br>
              <a:rPr lang="vi-VN"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vi-VN" sz="2400" dirty="0">
                <a:solidFill>
                  <a:srgbClr val="002060"/>
                </a:solidFill>
                <a:latin typeface="Cambria" panose="02040503050406030204" pitchFamily="18" charset="0"/>
              </a:rPr>
              <a:t>Làm bài kiểm tra định kỳ, thi cuối kỳ</a:t>
            </a:r>
            <a:br>
              <a:rPr lang="vi-VN" sz="2400" dirty="0">
                <a:solidFill>
                  <a:srgbClr val="002060"/>
                </a:solidFill>
                <a:latin typeface="Cambria" panose="02040503050406030204" pitchFamily="18" charset="0"/>
              </a:rPr>
            </a:br>
            <a:r>
              <a:rPr lang="en-US" sz="2400" dirty="0">
                <a:solidFill>
                  <a:srgbClr val="002060"/>
                </a:solidFill>
                <a:latin typeface="Cambria" panose="02040503050406030204" pitchFamily="18" charset="0"/>
              </a:rPr>
              <a:t>	+ </a:t>
            </a:r>
            <a:r>
              <a:rPr lang="vi-VN" sz="2400" dirty="0">
                <a:solidFill>
                  <a:srgbClr val="002060"/>
                </a:solidFill>
                <a:latin typeface="Cambria" panose="02040503050406030204" pitchFamily="18" charset="0"/>
              </a:rPr>
              <a:t>Có ý thức tổ chức, kỷ luật theo quy định của</a:t>
            </a:r>
            <a:r>
              <a:rPr lang="en-US" sz="2400" dirty="0">
                <a:solidFill>
                  <a:srgbClr val="002060"/>
                </a:solidFill>
                <a:latin typeface="Cambria" panose="02040503050406030204" pitchFamily="18" charset="0"/>
              </a:rPr>
              <a:t> </a:t>
            </a:r>
            <a:r>
              <a:rPr lang="vi-VN" sz="2400" dirty="0">
                <a:solidFill>
                  <a:srgbClr val="002060"/>
                </a:solidFill>
                <a:latin typeface="Cambria" panose="02040503050406030204" pitchFamily="18" charset="0"/>
              </a:rPr>
              <a:t>trường, lớp và của giảng viên phụ trách. </a:t>
            </a:r>
            <a:br>
              <a:rPr lang="vi-VN" sz="2400" dirty="0">
                <a:solidFill>
                  <a:srgbClr val="002060"/>
                </a:solidFill>
                <a:latin typeface="Cambria" panose="02040503050406030204" pitchFamily="18" charset="0"/>
              </a:rPr>
            </a:br>
            <a:endParaRPr lang="en-US" sz="2400" dirty="0">
              <a:solidFill>
                <a:srgbClr val="002060"/>
              </a:solidFill>
              <a:latin typeface="Cambria" panose="02040503050406030204" pitchFamily="18" charset="0"/>
            </a:endParaRPr>
          </a:p>
          <a:p>
            <a:endParaRPr lang="en-US" dirty="0"/>
          </a:p>
        </p:txBody>
      </p:sp>
    </p:spTree>
    <p:extLst>
      <p:ext uri="{BB962C8B-B14F-4D97-AF65-F5344CB8AC3E}">
        <p14:creationId xmlns:p14="http://schemas.microsoft.com/office/powerpoint/2010/main" val="413220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610600" cy="914400"/>
          </a:xfrm>
        </p:spPr>
        <p:txBody>
          <a:bodyPr>
            <a:normAutofit/>
          </a:bodyPr>
          <a:lstStyle/>
          <a:p>
            <a:r>
              <a:rPr lang="en-US" dirty="0" smtClean="0"/>
              <a:t>MÔN: HỆ THỐNG THÔNG TIN QUẢN LÝ</a:t>
            </a:r>
            <a:endParaRPr lang="en-US" dirty="0"/>
          </a:p>
        </p:txBody>
      </p:sp>
      <p:sp>
        <p:nvSpPr>
          <p:cNvPr id="3" name="Text Placeholder 2"/>
          <p:cNvSpPr>
            <a:spLocks noGrp="1"/>
          </p:cNvSpPr>
          <p:nvPr>
            <p:ph idx="1"/>
          </p:nvPr>
        </p:nvSpPr>
        <p:spPr>
          <a:xfrm>
            <a:off x="295275" y="1520825"/>
            <a:ext cx="8517255" cy="5711500"/>
          </a:xfrm>
        </p:spPr>
        <p:txBody>
          <a:bodyPr>
            <a:normAutofit fontScale="92500"/>
          </a:bodyPr>
          <a:lstStyle/>
          <a:p>
            <a:pPr>
              <a:lnSpc>
                <a:spcPct val="130000"/>
              </a:lnSpc>
            </a:pPr>
            <a:r>
              <a:rPr lang="en-US" sz="2400" b="1" dirty="0" err="1" smtClean="0">
                <a:solidFill>
                  <a:srgbClr val="C00000"/>
                </a:solidFill>
                <a:latin typeface="Cambria" panose="02040503050406030204" pitchFamily="18" charset="0"/>
              </a:rPr>
              <a:t>Chương</a:t>
            </a:r>
            <a:r>
              <a:rPr lang="en-US" sz="2400" b="1" dirty="0" smtClean="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1:</a:t>
            </a:r>
            <a:r>
              <a:rPr lang="en-US" sz="2400"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Sự</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cần</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thiết</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và</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vai</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trò</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của</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hệ</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thống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thông</a:t>
            </a:r>
            <a:r>
              <a:rPr lang="en-US" sz="2400" b="1" dirty="0">
                <a:solidFill>
                  <a:srgbClr val="0070C0"/>
                </a:solidFill>
                <a:latin typeface="Cambria" panose="02040503050406030204" pitchFamily="18" charset="0"/>
              </a:rPr>
              <a:t> tin </a:t>
            </a:r>
            <a:r>
              <a:rPr lang="en-US" sz="2400" b="1" dirty="0" err="1">
                <a:solidFill>
                  <a:srgbClr val="0070C0"/>
                </a:solidFill>
                <a:latin typeface="Cambria" panose="02040503050406030204" pitchFamily="18" charset="0"/>
              </a:rPr>
              <a:t>quản</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lý</a:t>
            </a:r>
            <a:endParaRPr lang="en-US" sz="2400" b="1" dirty="0">
              <a:solidFill>
                <a:srgbClr val="0070C0"/>
              </a:solidFill>
              <a:latin typeface="Cambria" panose="02040503050406030204" pitchFamily="18" charset="0"/>
            </a:endParaRPr>
          </a:p>
          <a:p>
            <a:pPr>
              <a:lnSpc>
                <a:spcPct val="130000"/>
              </a:lnSpc>
            </a:pPr>
            <a:r>
              <a:rPr lang="en-US" sz="2400" b="1" dirty="0" err="1" smtClean="0">
                <a:solidFill>
                  <a:srgbClr val="C00000"/>
                </a:solidFill>
                <a:latin typeface="Cambria" panose="02040503050406030204" pitchFamily="18" charset="0"/>
              </a:rPr>
              <a:t>Chương</a:t>
            </a:r>
            <a:r>
              <a:rPr lang="en-US" sz="2400" b="1" dirty="0" smtClean="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2: </a:t>
            </a:r>
            <a:r>
              <a:rPr lang="en-US" sz="2400" b="1" dirty="0" err="1" smtClean="0">
                <a:solidFill>
                  <a:srgbClr val="0070C0"/>
                </a:solidFill>
                <a:latin typeface="Cambria" panose="02040503050406030204" pitchFamily="18" charset="0"/>
              </a:rPr>
              <a:t>Hệ</a:t>
            </a:r>
            <a:r>
              <a:rPr lang="en-US" sz="2400" b="1" dirty="0" smtClean="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thống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thông</a:t>
            </a:r>
            <a:r>
              <a:rPr lang="en-US" sz="2400" b="1" dirty="0">
                <a:solidFill>
                  <a:srgbClr val="0070C0"/>
                </a:solidFill>
                <a:latin typeface="Cambria" panose="02040503050406030204" pitchFamily="18" charset="0"/>
              </a:rPr>
              <a:t> tin </a:t>
            </a:r>
            <a:r>
              <a:rPr lang="en-US" sz="2400" b="1" dirty="0" err="1">
                <a:solidFill>
                  <a:srgbClr val="0070C0"/>
                </a:solidFill>
                <a:latin typeface="Cambria" panose="02040503050406030204" pitchFamily="18" charset="0"/>
              </a:rPr>
              <a:t>cộng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tác</a:t>
            </a:r>
            <a:endParaRPr lang="en-US" sz="2400" b="1" dirty="0">
              <a:solidFill>
                <a:srgbClr val="0070C0"/>
              </a:solidFill>
              <a:latin typeface="Cambria" panose="02040503050406030204" pitchFamily="18" charset="0"/>
            </a:endParaRPr>
          </a:p>
          <a:p>
            <a:pPr>
              <a:lnSpc>
                <a:spcPct val="130000"/>
              </a:lnSpc>
            </a:pPr>
            <a:r>
              <a:rPr lang="en-US" sz="2400" b="1" dirty="0" err="1" smtClean="0">
                <a:solidFill>
                  <a:srgbClr val="C00000"/>
                </a:solidFill>
                <a:latin typeface="Cambria" panose="02040503050406030204" pitchFamily="18" charset="0"/>
              </a:rPr>
              <a:t>Chương</a:t>
            </a:r>
            <a:r>
              <a:rPr lang="en-US" sz="2400" b="1" dirty="0" smtClean="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3: </a:t>
            </a:r>
            <a:r>
              <a:rPr lang="en-US" sz="2400" b="1" dirty="0" err="1">
                <a:solidFill>
                  <a:srgbClr val="0070C0"/>
                </a:solidFill>
                <a:latin typeface="Cambria" panose="02040503050406030204" pitchFamily="18" charset="0"/>
              </a:rPr>
              <a:t>Sử</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dụng</a:t>
            </a:r>
            <a:r>
              <a:rPr lang="en-US" sz="2400" b="1" dirty="0">
                <a:solidFill>
                  <a:srgbClr val="0070C0"/>
                </a:solidFill>
                <a:latin typeface="Cambria" panose="02040503050406030204" pitchFamily="18" charset="0"/>
              </a:rPr>
              <a:t> HTTT </a:t>
            </a:r>
            <a:r>
              <a:rPr lang="en-US" sz="2400" b="1" dirty="0" err="1">
                <a:solidFill>
                  <a:srgbClr val="0070C0"/>
                </a:solidFill>
                <a:latin typeface="Cambria" panose="02040503050406030204" pitchFamily="18" charset="0"/>
              </a:rPr>
              <a:t>để</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đạt</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lợi</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thế</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cạnh</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tranh</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cho</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doanh</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nghiệp</a:t>
            </a:r>
            <a:r>
              <a:rPr lang="en-US" sz="2400" b="1" dirty="0">
                <a:solidFill>
                  <a:srgbClr val="0070C0"/>
                </a:solidFill>
                <a:latin typeface="Cambria" panose="02040503050406030204" pitchFamily="18" charset="0"/>
              </a:rPr>
              <a:t>.  </a:t>
            </a:r>
          </a:p>
          <a:p>
            <a:pPr>
              <a:lnSpc>
                <a:spcPct val="130000"/>
              </a:lnSpc>
            </a:pPr>
            <a:r>
              <a:rPr lang="en-US" sz="2400" b="1" dirty="0" err="1" smtClean="0">
                <a:solidFill>
                  <a:srgbClr val="C00000"/>
                </a:solidFill>
                <a:latin typeface="Cambria" panose="02040503050406030204" pitchFamily="18" charset="0"/>
              </a:rPr>
              <a:t>Chương</a:t>
            </a:r>
            <a:r>
              <a:rPr lang="en-US" sz="2400" b="1" dirty="0" smtClean="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4: </a:t>
            </a:r>
            <a:r>
              <a:rPr lang="en-US" sz="2400" b="1" dirty="0" err="1">
                <a:solidFill>
                  <a:srgbClr val="0070C0"/>
                </a:solidFill>
                <a:latin typeface="Cambria" panose="02040503050406030204" pitchFamily="18" charset="0"/>
              </a:rPr>
              <a:t>Hạ</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tầng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công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nghệ</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của</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các</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hệ</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thống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thông</a:t>
            </a:r>
            <a:r>
              <a:rPr lang="en-US" sz="2400" b="1" dirty="0">
                <a:solidFill>
                  <a:srgbClr val="0070C0"/>
                </a:solidFill>
                <a:latin typeface="Cambria" panose="02040503050406030204" pitchFamily="18" charset="0"/>
              </a:rPr>
              <a:t> tin. </a:t>
            </a:r>
            <a:endParaRPr lang="en-US" sz="2400" b="1" dirty="0" smtClean="0">
              <a:solidFill>
                <a:srgbClr val="0070C0"/>
              </a:solidFill>
              <a:latin typeface="Cambria" panose="02040503050406030204" pitchFamily="18" charset="0"/>
            </a:endParaRPr>
          </a:p>
          <a:p>
            <a:pPr>
              <a:lnSpc>
                <a:spcPct val="130000"/>
              </a:lnSpc>
            </a:pPr>
            <a:r>
              <a:rPr lang="en-US" sz="2400" b="1" dirty="0" err="1" smtClean="0">
                <a:solidFill>
                  <a:srgbClr val="C00000"/>
                </a:solidFill>
                <a:latin typeface="Cambria" panose="02040503050406030204" pitchFamily="18" charset="0"/>
              </a:rPr>
              <a:t>Chương</a:t>
            </a:r>
            <a:r>
              <a:rPr lang="en-US" sz="2400" b="1" dirty="0" smtClean="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5: </a:t>
            </a:r>
            <a:r>
              <a:rPr lang="en-US" sz="2400" b="1" dirty="0" err="1">
                <a:solidFill>
                  <a:srgbClr val="0070C0"/>
                </a:solidFill>
                <a:latin typeface="Cambria" panose="02040503050406030204" pitchFamily="18" charset="0"/>
              </a:rPr>
              <a:t>Hệ</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thống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thông</a:t>
            </a:r>
            <a:r>
              <a:rPr lang="en-US" sz="2400" b="1" dirty="0">
                <a:solidFill>
                  <a:srgbClr val="0070C0"/>
                </a:solidFill>
                <a:latin typeface="Cambria" panose="02040503050406030204" pitchFamily="18" charset="0"/>
              </a:rPr>
              <a:t> tin </a:t>
            </a:r>
            <a:r>
              <a:rPr lang="en-US" sz="2400" b="1" dirty="0" err="1">
                <a:solidFill>
                  <a:srgbClr val="0070C0"/>
                </a:solidFill>
                <a:latin typeface="Cambria" panose="02040503050406030204" pitchFamily="18" charset="0"/>
              </a:rPr>
              <a:t>trong</a:t>
            </a:r>
            <a:r>
              <a:rPr lang="en-US" sz="2400" b="1" dirty="0">
                <a:solidFill>
                  <a:srgbClr val="0070C0"/>
                </a:solidFill>
                <a:latin typeface="Cambria" panose="02040503050406030204" pitchFamily="18" charset="0"/>
              </a:rPr>
              <a:t> </a:t>
            </a:r>
            <a:r>
              <a:rPr lang="en-US" sz="2400" b="1" dirty="0" err="1">
                <a:solidFill>
                  <a:srgbClr val="0070C0"/>
                </a:solidFill>
                <a:latin typeface="Cambria" panose="02040503050406030204" pitchFamily="18" charset="0"/>
              </a:rPr>
              <a:t>doanh</a:t>
            </a:r>
            <a:r>
              <a:rPr lang="en-US" sz="2400" b="1" dirty="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nghiệp</a:t>
            </a:r>
            <a:endParaRPr lang="en-US" sz="2400" b="1" dirty="0" smtClean="0">
              <a:solidFill>
                <a:srgbClr val="0070C0"/>
              </a:solidFill>
              <a:latin typeface="Cambria" panose="02040503050406030204" pitchFamily="18" charset="0"/>
            </a:endParaRPr>
          </a:p>
          <a:p>
            <a:pPr>
              <a:lnSpc>
                <a:spcPct val="130000"/>
              </a:lnSpc>
            </a:pPr>
            <a:r>
              <a:rPr lang="en-US" sz="2400" b="1" dirty="0" err="1">
                <a:solidFill>
                  <a:srgbClr val="C00000"/>
                </a:solidFill>
                <a:latin typeface="Cambria" panose="02040503050406030204" pitchFamily="18" charset="0"/>
              </a:rPr>
              <a:t>Chương</a:t>
            </a:r>
            <a:r>
              <a:rPr lang="en-US" sz="2400" b="1" dirty="0">
                <a:solidFill>
                  <a:srgbClr val="C00000"/>
                </a:solidFill>
                <a:latin typeface="Cambria" panose="02040503050406030204" pitchFamily="18" charset="0"/>
              </a:rPr>
              <a:t> 6</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Kinh</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doanh</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thông</a:t>
            </a:r>
            <a:r>
              <a:rPr lang="en-US" sz="2400" b="1" dirty="0" smtClean="0">
                <a:solidFill>
                  <a:srgbClr val="0070C0"/>
                </a:solidFill>
                <a:latin typeface="Cambria" panose="02040503050406030204" pitchFamily="18" charset="0"/>
              </a:rPr>
              <a:t> minh</a:t>
            </a:r>
          </a:p>
          <a:p>
            <a:pPr>
              <a:lnSpc>
                <a:spcPct val="130000"/>
              </a:lnSpc>
            </a:pPr>
            <a:r>
              <a:rPr lang="en-US" sz="2400" b="1" dirty="0" err="1">
                <a:solidFill>
                  <a:srgbClr val="C00000"/>
                </a:solidFill>
                <a:latin typeface="Cambria" panose="02040503050406030204" pitchFamily="18" charset="0"/>
              </a:rPr>
              <a:t>Chương</a:t>
            </a:r>
            <a:r>
              <a:rPr lang="en-US" sz="2400" b="1" dirty="0">
                <a:solidFill>
                  <a:srgbClr val="C00000"/>
                </a:solidFill>
                <a:latin typeface="Cambria" panose="02040503050406030204" pitchFamily="18" charset="0"/>
              </a:rPr>
              <a:t> 7</a:t>
            </a:r>
            <a:r>
              <a:rPr lang="en-US" sz="2400" b="1" dirty="0" smtClean="0">
                <a:solidFill>
                  <a:srgbClr val="0070C0"/>
                </a:solidFill>
                <a:latin typeface="Cambria" panose="02040503050406030204" pitchFamily="18" charset="0"/>
              </a:rPr>
              <a:t>: Ecommerce, Web 2.0, Social Networking System</a:t>
            </a:r>
          </a:p>
          <a:p>
            <a:pPr>
              <a:lnSpc>
                <a:spcPct val="130000"/>
              </a:lnSpc>
            </a:pPr>
            <a:r>
              <a:rPr lang="en-US" sz="2400" b="1" dirty="0" err="1">
                <a:solidFill>
                  <a:srgbClr val="C00000"/>
                </a:solidFill>
                <a:latin typeface="Cambria" panose="02040503050406030204" pitchFamily="18" charset="0"/>
              </a:rPr>
              <a:t>Chương</a:t>
            </a:r>
            <a:r>
              <a:rPr lang="en-US" sz="2400" b="1" dirty="0">
                <a:solidFill>
                  <a:srgbClr val="C00000"/>
                </a:solidFill>
                <a:latin typeface="Cambria" panose="02040503050406030204" pitchFamily="18" charset="0"/>
              </a:rPr>
              <a:t> 8</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Quy</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trình</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nghiệp</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vụ</a:t>
            </a:r>
            <a:r>
              <a:rPr lang="en-US" sz="2400" b="1" dirty="0" smtClean="0">
                <a:solidFill>
                  <a:srgbClr val="0070C0"/>
                </a:solidFill>
                <a:latin typeface="Cambria" panose="02040503050406030204" pitchFamily="18" charset="0"/>
              </a:rPr>
              <a:t> &amp; HTTT</a:t>
            </a:r>
          </a:p>
          <a:p>
            <a:pPr>
              <a:lnSpc>
                <a:spcPct val="130000"/>
              </a:lnSpc>
            </a:pPr>
            <a:r>
              <a:rPr lang="en-US" sz="2400" b="1" dirty="0" err="1">
                <a:solidFill>
                  <a:srgbClr val="C00000"/>
                </a:solidFill>
                <a:latin typeface="Cambria" panose="02040503050406030204" pitchFamily="18" charset="0"/>
              </a:rPr>
              <a:t>Chương</a:t>
            </a:r>
            <a:r>
              <a:rPr lang="en-US" sz="2400" b="1" dirty="0">
                <a:solidFill>
                  <a:srgbClr val="C00000"/>
                </a:solidFill>
                <a:latin typeface="Cambria" panose="02040503050406030204" pitchFamily="18" charset="0"/>
              </a:rPr>
              <a:t> 9</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Quản</a:t>
            </a:r>
            <a:r>
              <a:rPr lang="en-US" sz="2400" b="1" dirty="0" smtClean="0">
                <a:solidFill>
                  <a:srgbClr val="0070C0"/>
                </a:solidFill>
                <a:latin typeface="Cambria" panose="02040503050406030204" pitchFamily="18" charset="0"/>
              </a:rPr>
              <a:t> </a:t>
            </a:r>
            <a:r>
              <a:rPr lang="en-US" sz="2400" b="1" dirty="0" err="1" smtClean="0">
                <a:solidFill>
                  <a:srgbClr val="0070C0"/>
                </a:solidFill>
                <a:latin typeface="Cambria" panose="02040503050406030204" pitchFamily="18" charset="0"/>
              </a:rPr>
              <a:t>lý</a:t>
            </a:r>
            <a:r>
              <a:rPr lang="en-US" sz="2400" b="1" dirty="0" smtClean="0">
                <a:solidFill>
                  <a:srgbClr val="0070C0"/>
                </a:solidFill>
                <a:latin typeface="Cambria" panose="02040503050406030204" pitchFamily="18" charset="0"/>
              </a:rPr>
              <a:t> HTTT</a:t>
            </a:r>
          </a:p>
          <a:p>
            <a:pPr>
              <a:lnSpc>
                <a:spcPct val="130000"/>
              </a:lnSpc>
            </a:pPr>
            <a:endParaRPr lang="en-US" sz="2400" b="1" dirty="0">
              <a:solidFill>
                <a:srgbClr val="0070C0"/>
              </a:solidFill>
              <a:latin typeface="Cambria" panose="02040503050406030204" pitchFamily="18" charset="0"/>
            </a:endParaRPr>
          </a:p>
        </p:txBody>
      </p:sp>
    </p:spTree>
    <p:extLst>
      <p:ext uri="{BB962C8B-B14F-4D97-AF65-F5344CB8AC3E}">
        <p14:creationId xmlns:p14="http://schemas.microsoft.com/office/powerpoint/2010/main" val="166850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77940"/>
            <a:ext cx="2103120" cy="276999"/>
          </a:xfrm>
        </p:spPr>
        <p:txBody>
          <a:bodyPr/>
          <a:lstStyle/>
          <a:p>
            <a:endParaRPr lang="en-US"/>
          </a:p>
        </p:txBody>
      </p:sp>
      <p:sp>
        <p:nvSpPr>
          <p:cNvPr id="5" name="Footer Placeholder 4"/>
          <p:cNvSpPr>
            <a:spLocks noGrp="1"/>
          </p:cNvSpPr>
          <p:nvPr>
            <p:ph type="ftr" sz="quarter" idx="11"/>
          </p:nvPr>
        </p:nvSpPr>
        <p:spPr>
          <a:xfrm>
            <a:off x="2877671" y="5627594"/>
            <a:ext cx="2581835" cy="166712"/>
          </a:xfrm>
        </p:spPr>
        <p:txBody>
          <a:bodyPr/>
          <a:lstStyle/>
          <a:p>
            <a:pPr marL="11206">
              <a:lnSpc>
                <a:spcPts val="1257"/>
              </a:lnSpc>
            </a:pPr>
            <a:endParaRPr lang="en-US" dirty="0"/>
          </a:p>
        </p:txBody>
      </p:sp>
      <p:sp>
        <p:nvSpPr>
          <p:cNvPr id="6" name="Slide Number Placeholder 5"/>
          <p:cNvSpPr>
            <a:spLocks noGrp="1"/>
          </p:cNvSpPr>
          <p:nvPr>
            <p:ph type="sldNum" sz="quarter" idx="12"/>
          </p:nvPr>
        </p:nvSpPr>
        <p:spPr>
          <a:xfrm>
            <a:off x="5943600" y="5627594"/>
            <a:ext cx="1855694" cy="179536"/>
          </a:xfrm>
        </p:spPr>
        <p:txBody>
          <a:bodyPr/>
          <a:lstStyle/>
          <a:p>
            <a:pPr marL="11206">
              <a:lnSpc>
                <a:spcPts val="1446"/>
              </a:lnSpc>
            </a:pPr>
            <a:r>
              <a:rPr lang="en-US" spc="-9"/>
              <a:t>1-</a:t>
            </a:r>
            <a:fld id="{81D60167-4931-47E6-BA6A-407CBD079E47}" type="slidenum">
              <a:rPr spc="-9"/>
              <a:pPr marL="11206">
                <a:lnSpc>
                  <a:spcPts val="1446"/>
                </a:lnSpc>
              </a:pPr>
              <a:t>8</a:t>
            </a:fld>
            <a:endParaRPr spc="-9" dirty="0"/>
          </a:p>
        </p:txBody>
      </p:sp>
      <p:sp>
        <p:nvSpPr>
          <p:cNvPr id="10" name="Rectangle 9"/>
          <p:cNvSpPr/>
          <p:nvPr/>
        </p:nvSpPr>
        <p:spPr>
          <a:xfrm>
            <a:off x="685800" y="152400"/>
            <a:ext cx="8171329" cy="1077218"/>
          </a:xfrm>
          <a:prstGeom prst="rect">
            <a:avLst/>
          </a:prstGeom>
        </p:spPr>
        <p:txBody>
          <a:bodyPr wrap="square">
            <a:spAutoFit/>
          </a:bodyPr>
          <a:lstStyle/>
          <a:p>
            <a:pPr marR="263913" algn="ctr"/>
            <a:r>
              <a:rPr lang="vi-VN" sz="3200" spc="4" dirty="0" smtClean="0">
                <a:solidFill>
                  <a:srgbClr val="003286"/>
                </a:solidFill>
                <a:latin typeface="Arial"/>
                <a:cs typeface="Arial"/>
              </a:rPr>
              <a:t>Chương</a:t>
            </a:r>
            <a:r>
              <a:rPr lang="vi-VN" sz="3200" spc="-79" dirty="0" smtClean="0">
                <a:solidFill>
                  <a:srgbClr val="003286"/>
                </a:solidFill>
                <a:latin typeface="Arial"/>
                <a:cs typeface="Arial"/>
              </a:rPr>
              <a:t> </a:t>
            </a:r>
            <a:r>
              <a:rPr lang="vi-VN" sz="3200" dirty="0" smtClean="0">
                <a:solidFill>
                  <a:srgbClr val="003286"/>
                </a:solidFill>
                <a:latin typeface="Arial"/>
                <a:cs typeface="Arial"/>
              </a:rPr>
              <a:t>1</a:t>
            </a:r>
            <a:r>
              <a:rPr lang="en-US" sz="3200" dirty="0" smtClean="0">
                <a:latin typeface="Arial"/>
                <a:cs typeface="Arial"/>
              </a:rPr>
              <a:t>: </a:t>
            </a:r>
            <a:endParaRPr lang="en-US" sz="3200" dirty="0" smtClean="0">
              <a:solidFill>
                <a:srgbClr val="003286"/>
              </a:solidFill>
              <a:latin typeface="Arial"/>
              <a:cs typeface="Arial"/>
            </a:endParaRPr>
          </a:p>
          <a:p>
            <a:pPr marR="263913" algn="ctr"/>
            <a:r>
              <a:rPr lang="vi-VN" sz="3200" spc="4" dirty="0" smtClean="0">
                <a:solidFill>
                  <a:srgbClr val="003286"/>
                </a:solidFill>
                <a:latin typeface="Arial"/>
                <a:cs typeface="Arial"/>
              </a:rPr>
              <a:t>Sự</a:t>
            </a:r>
            <a:r>
              <a:rPr lang="vi-VN" sz="3200" spc="-13" dirty="0" smtClean="0">
                <a:solidFill>
                  <a:srgbClr val="003286"/>
                </a:solidFill>
                <a:latin typeface="Arial"/>
                <a:cs typeface="Arial"/>
              </a:rPr>
              <a:t> </a:t>
            </a:r>
            <a:r>
              <a:rPr lang="vi-VN" sz="3200" spc="4" dirty="0" smtClean="0">
                <a:solidFill>
                  <a:srgbClr val="003286"/>
                </a:solidFill>
                <a:latin typeface="Arial"/>
                <a:cs typeface="Arial"/>
              </a:rPr>
              <a:t>cần</a:t>
            </a:r>
            <a:r>
              <a:rPr lang="vi-VN" sz="3200" spc="-31" dirty="0" smtClean="0">
                <a:solidFill>
                  <a:srgbClr val="003286"/>
                </a:solidFill>
                <a:latin typeface="Arial"/>
                <a:cs typeface="Arial"/>
              </a:rPr>
              <a:t> </a:t>
            </a:r>
            <a:r>
              <a:rPr lang="vi-VN" sz="3200" dirty="0" smtClean="0">
                <a:solidFill>
                  <a:srgbClr val="003286"/>
                </a:solidFill>
                <a:latin typeface="Arial"/>
                <a:cs typeface="Arial"/>
              </a:rPr>
              <a:t>thiết</a:t>
            </a:r>
            <a:r>
              <a:rPr lang="vi-VN" sz="3200" spc="-13" dirty="0" smtClean="0">
                <a:solidFill>
                  <a:srgbClr val="003286"/>
                </a:solidFill>
                <a:latin typeface="Arial"/>
                <a:cs typeface="Arial"/>
              </a:rPr>
              <a:t> </a:t>
            </a:r>
            <a:r>
              <a:rPr lang="vi-VN" sz="3200" spc="-9" dirty="0" smtClean="0">
                <a:solidFill>
                  <a:srgbClr val="003286"/>
                </a:solidFill>
                <a:latin typeface="Arial"/>
                <a:cs typeface="Arial"/>
              </a:rPr>
              <a:t>và</a:t>
            </a:r>
            <a:r>
              <a:rPr lang="vi-VN" sz="3200" spc="9" dirty="0" smtClean="0">
                <a:solidFill>
                  <a:srgbClr val="003286"/>
                </a:solidFill>
                <a:latin typeface="Arial"/>
                <a:cs typeface="Arial"/>
              </a:rPr>
              <a:t> </a:t>
            </a:r>
            <a:r>
              <a:rPr lang="vi-VN" sz="3200" dirty="0" smtClean="0">
                <a:solidFill>
                  <a:srgbClr val="003286"/>
                </a:solidFill>
                <a:latin typeface="Arial"/>
                <a:cs typeface="Arial"/>
              </a:rPr>
              <a:t>vai</a:t>
            </a:r>
            <a:r>
              <a:rPr lang="vi-VN" sz="3200" spc="-18" dirty="0" smtClean="0">
                <a:solidFill>
                  <a:srgbClr val="003286"/>
                </a:solidFill>
                <a:latin typeface="Arial"/>
                <a:cs typeface="Arial"/>
              </a:rPr>
              <a:t> </a:t>
            </a:r>
            <a:r>
              <a:rPr lang="vi-VN" sz="3200" dirty="0" smtClean="0">
                <a:solidFill>
                  <a:srgbClr val="003286"/>
                </a:solidFill>
                <a:latin typeface="Arial"/>
                <a:cs typeface="Arial"/>
              </a:rPr>
              <a:t>trò</a:t>
            </a:r>
            <a:r>
              <a:rPr lang="vi-VN" sz="3200" spc="-4" dirty="0" smtClean="0">
                <a:solidFill>
                  <a:srgbClr val="003286"/>
                </a:solidFill>
                <a:latin typeface="Arial"/>
                <a:cs typeface="Arial"/>
              </a:rPr>
              <a:t> </a:t>
            </a:r>
            <a:r>
              <a:rPr lang="vi-VN" sz="3200" dirty="0" smtClean="0">
                <a:solidFill>
                  <a:srgbClr val="003286"/>
                </a:solidFill>
                <a:latin typeface="Arial"/>
                <a:cs typeface="Arial"/>
              </a:rPr>
              <a:t>của</a:t>
            </a:r>
            <a:r>
              <a:rPr lang="vi-VN" sz="3200" spc="-26" dirty="0" smtClean="0">
                <a:solidFill>
                  <a:srgbClr val="003286"/>
                </a:solidFill>
                <a:latin typeface="Arial"/>
                <a:cs typeface="Arial"/>
              </a:rPr>
              <a:t> </a:t>
            </a:r>
            <a:r>
              <a:rPr lang="vi-VN" sz="3200" spc="-4" dirty="0" smtClean="0">
                <a:solidFill>
                  <a:srgbClr val="FF0000"/>
                </a:solidFill>
                <a:latin typeface="Arial"/>
                <a:cs typeface="Arial"/>
              </a:rPr>
              <a:t>MIS</a:t>
            </a:r>
            <a:endParaRPr lang="vi-VN" sz="3200" dirty="0">
              <a:latin typeface="Arial"/>
              <a:cs typeface="Arial"/>
            </a:endParaRPr>
          </a:p>
        </p:txBody>
      </p:sp>
      <p:sp>
        <p:nvSpPr>
          <p:cNvPr id="11" name="Google Shape;122;g128d46ffdf1_0_5"/>
          <p:cNvSpPr txBox="1">
            <a:spLocks/>
          </p:cNvSpPr>
          <p:nvPr/>
        </p:nvSpPr>
        <p:spPr>
          <a:xfrm>
            <a:off x="342899" y="1589137"/>
            <a:ext cx="8514229" cy="3600986"/>
          </a:xfrm>
          <a:prstGeom prst="rect">
            <a:avLst/>
          </a:prstGeom>
        </p:spPr>
        <p:txBody>
          <a:bodyPr spcFirstLastPara="1" wrap="square" lIns="0" tIns="0" rIns="0" bIns="0" anchor="t" anchorCtr="0">
            <a:spAutoFit/>
          </a:bodyPr>
          <a:lstStyle>
            <a:lvl1pPr>
              <a:defRPr>
                <a:latin typeface="+mj-lt"/>
                <a:ea typeface="+mj-ea"/>
                <a:cs typeface="+mj-cs"/>
              </a:defRPr>
            </a:lvl1pPr>
          </a:lstStyle>
          <a:p>
            <a:pPr marL="742950" indent="-742950">
              <a:buAutoNum type="arabicPeriod"/>
            </a:pP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Giới</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thiệu</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môn</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học</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HTTTQL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trong</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các</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trường</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kinh</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tế</a:t>
            </a:r>
            <a:endPar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endParaRPr>
          </a:p>
          <a:p>
            <a:pPr marL="742950" indent="-742950">
              <a:buAutoNum type="arabicPeriod"/>
            </a:pP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Tổng</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quan</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về</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HTTTQL</a:t>
            </a:r>
          </a:p>
          <a:p>
            <a:pPr marL="742950" indent="-742950">
              <a:buAutoNum type="arabicPeriod"/>
            </a:pP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Sử</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dụng</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mô</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hình</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5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thành</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phần</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của</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HTTT</a:t>
            </a:r>
          </a:p>
          <a:p>
            <a:pPr marL="742950" indent="-742950">
              <a:buAutoNum type="arabicPeriod"/>
            </a:pP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Khái</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niệm</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dữ</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liệu</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thông</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tin, tri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thức</a:t>
            </a:r>
            <a:endPar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endParaRPr>
          </a:p>
          <a:p>
            <a:pPr marL="742950" indent="-742950">
              <a:buAutoNum type="arabicPeriod"/>
            </a:pP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Phân</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biệt</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HTTT </a:t>
            </a:r>
            <a:r>
              <a:rPr lang="en-US" sz="3600" b="1" dirty="0" err="1"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và</a:t>
            </a:r>
            <a:r>
              <a:rPr lang="en-US" sz="3600" b="1" dirty="0" smtClean="0">
                <a:solidFill>
                  <a:srgbClr val="464646"/>
                </a:solidFill>
                <a:latin typeface="Calibri Light" panose="020F0302020204030204" pitchFamily="34" charset="0"/>
                <a:ea typeface="Times New Roman" panose="02020603050405020304" pitchFamily="18" charset="0"/>
                <a:cs typeface="Times New Roman" panose="02020603050405020304" pitchFamily="18" charset="0"/>
              </a:rPr>
              <a:t> CNTT</a:t>
            </a:r>
            <a:r>
              <a:rPr lang="en-US" sz="1588" b="1" dirty="0" smtClea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
            </a:r>
            <a:br>
              <a:rPr lang="en-US" sz="1588" b="1" dirty="0" smtClea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05952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6900" y="1587500"/>
            <a:ext cx="7866380" cy="863600"/>
            <a:chOff x="596900" y="1587500"/>
            <a:chExt cx="7866380" cy="863600"/>
          </a:xfrm>
        </p:grpSpPr>
        <p:sp>
          <p:nvSpPr>
            <p:cNvPr id="3" name="object 3"/>
            <p:cNvSpPr/>
            <p:nvPr/>
          </p:nvSpPr>
          <p:spPr>
            <a:xfrm>
              <a:off x="609600" y="1600200"/>
              <a:ext cx="7840726" cy="838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9600" y="1600200"/>
              <a:ext cx="7840980" cy="838200"/>
            </a:xfrm>
            <a:custGeom>
              <a:avLst/>
              <a:gdLst/>
              <a:ahLst/>
              <a:cxnLst/>
              <a:rect l="l" t="t" r="r" b="b"/>
              <a:pathLst>
                <a:path w="7840980" h="838200">
                  <a:moveTo>
                    <a:pt x="0" y="139700"/>
                  </a:moveTo>
                  <a:lnTo>
                    <a:pt x="8726" y="86201"/>
                  </a:lnTo>
                  <a:lnTo>
                    <a:pt x="33578" y="40894"/>
                  </a:lnTo>
                  <a:lnTo>
                    <a:pt x="70761" y="10636"/>
                  </a:lnTo>
                  <a:lnTo>
                    <a:pt x="114630" y="0"/>
                  </a:lnTo>
                  <a:lnTo>
                    <a:pt x="7726045" y="0"/>
                  </a:lnTo>
                  <a:lnTo>
                    <a:pt x="7769891" y="10636"/>
                  </a:lnTo>
                  <a:lnTo>
                    <a:pt x="7807071" y="40894"/>
                  </a:lnTo>
                  <a:lnTo>
                    <a:pt x="7831947" y="86201"/>
                  </a:lnTo>
                  <a:lnTo>
                    <a:pt x="7840726" y="139700"/>
                  </a:lnTo>
                  <a:lnTo>
                    <a:pt x="7840726" y="698500"/>
                  </a:lnTo>
                  <a:lnTo>
                    <a:pt x="7831947" y="751998"/>
                  </a:lnTo>
                  <a:lnTo>
                    <a:pt x="7807071" y="797305"/>
                  </a:lnTo>
                  <a:lnTo>
                    <a:pt x="7769891" y="827563"/>
                  </a:lnTo>
                  <a:lnTo>
                    <a:pt x="7726045" y="838200"/>
                  </a:lnTo>
                  <a:lnTo>
                    <a:pt x="114630" y="838200"/>
                  </a:lnTo>
                  <a:lnTo>
                    <a:pt x="70761" y="827563"/>
                  </a:lnTo>
                  <a:lnTo>
                    <a:pt x="33578" y="797305"/>
                  </a:lnTo>
                  <a:lnTo>
                    <a:pt x="8726" y="751998"/>
                  </a:lnTo>
                  <a:lnTo>
                    <a:pt x="0" y="698500"/>
                  </a:lnTo>
                  <a:lnTo>
                    <a:pt x="0" y="139700"/>
                  </a:lnTo>
                  <a:close/>
                </a:path>
              </a:pathLst>
            </a:custGeom>
            <a:ln w="25400">
              <a:solidFill>
                <a:srgbClr val="003CAB"/>
              </a:solidFill>
            </a:ln>
          </p:spPr>
          <p:txBody>
            <a:bodyPr wrap="square" lIns="0" tIns="0" rIns="0" bIns="0" rtlCol="0"/>
            <a:lstStyle/>
            <a:p>
              <a:endParaRPr/>
            </a:p>
          </p:txBody>
        </p:sp>
      </p:grpSp>
      <p:sp>
        <p:nvSpPr>
          <p:cNvPr id="5" name="object 5"/>
          <p:cNvSpPr txBox="1"/>
          <p:nvPr/>
        </p:nvSpPr>
        <p:spPr>
          <a:xfrm>
            <a:off x="767638" y="1694510"/>
            <a:ext cx="7275195" cy="636270"/>
          </a:xfrm>
          <a:prstGeom prst="rect">
            <a:avLst/>
          </a:prstGeom>
        </p:spPr>
        <p:txBody>
          <a:bodyPr vert="horz" wrap="square" lIns="0" tIns="13335" rIns="0" bIns="0" rtlCol="0">
            <a:spAutoFit/>
          </a:bodyPr>
          <a:lstStyle/>
          <a:p>
            <a:pPr marL="12700">
              <a:lnSpc>
                <a:spcPct val="100000"/>
              </a:lnSpc>
              <a:spcBef>
                <a:spcPts val="105"/>
              </a:spcBef>
            </a:pPr>
            <a:r>
              <a:rPr sz="2000" u="sng" spc="-500" dirty="0">
                <a:solidFill>
                  <a:srgbClr val="005F2B"/>
                </a:solidFill>
                <a:uFill>
                  <a:solidFill>
                    <a:srgbClr val="005F2B"/>
                  </a:solidFill>
                </a:uFill>
                <a:latin typeface="Times New Roman"/>
                <a:cs typeface="Times New Roman"/>
              </a:rPr>
              <a:t> </a:t>
            </a:r>
            <a:r>
              <a:rPr sz="2000" u="sng" spc="-45" dirty="0">
                <a:solidFill>
                  <a:srgbClr val="005F2B"/>
                </a:solidFill>
                <a:uFill>
                  <a:solidFill>
                    <a:srgbClr val="005F2B"/>
                  </a:solidFill>
                </a:uFill>
                <a:latin typeface="Arial"/>
                <a:cs typeface="Arial"/>
                <a:hlinkClick r:id="rId3"/>
              </a:rPr>
              <a:t>Moore’s </a:t>
            </a:r>
            <a:r>
              <a:rPr sz="2000" u="sng" spc="-70" dirty="0">
                <a:solidFill>
                  <a:srgbClr val="005F2B"/>
                </a:solidFill>
                <a:uFill>
                  <a:solidFill>
                    <a:srgbClr val="005F2B"/>
                  </a:solidFill>
                </a:uFill>
                <a:latin typeface="Arial"/>
                <a:cs typeface="Arial"/>
                <a:hlinkClick r:id="rId3"/>
              </a:rPr>
              <a:t>Law</a:t>
            </a:r>
            <a:r>
              <a:rPr sz="2000" spc="-70" dirty="0">
                <a:solidFill>
                  <a:srgbClr val="005F2B"/>
                </a:solidFill>
                <a:latin typeface="Arial"/>
                <a:cs typeface="Arial"/>
                <a:hlinkClick r:id="rId3"/>
              </a:rPr>
              <a:t> </a:t>
            </a:r>
            <a:r>
              <a:rPr sz="2000" spc="-254" dirty="0">
                <a:solidFill>
                  <a:srgbClr val="000308"/>
                </a:solidFill>
                <a:latin typeface="Trebuchet MS"/>
                <a:cs typeface="Trebuchet MS"/>
              </a:rPr>
              <a:t>: </a:t>
            </a:r>
            <a:r>
              <a:rPr sz="2000" dirty="0">
                <a:solidFill>
                  <a:srgbClr val="000308"/>
                </a:solidFill>
                <a:latin typeface="Arial"/>
                <a:cs typeface="Arial"/>
              </a:rPr>
              <a:t>làm cho chi </a:t>
            </a:r>
            <a:r>
              <a:rPr sz="2000" spc="-5" dirty="0">
                <a:solidFill>
                  <a:srgbClr val="000308"/>
                </a:solidFill>
                <a:latin typeface="Arial"/>
                <a:cs typeface="Arial"/>
              </a:rPr>
              <a:t>phí </a:t>
            </a:r>
            <a:r>
              <a:rPr sz="2000" dirty="0">
                <a:solidFill>
                  <a:srgbClr val="000308"/>
                </a:solidFill>
                <a:latin typeface="Arial"/>
                <a:cs typeface="Arial"/>
              </a:rPr>
              <a:t>truyền dữ </a:t>
            </a:r>
            <a:r>
              <a:rPr sz="2000" spc="-5" dirty="0">
                <a:solidFill>
                  <a:srgbClr val="000308"/>
                </a:solidFill>
                <a:latin typeface="Arial"/>
                <a:cs typeface="Arial"/>
              </a:rPr>
              <a:t>liệu và lưu </a:t>
            </a:r>
            <a:r>
              <a:rPr sz="2000" dirty="0">
                <a:solidFill>
                  <a:srgbClr val="000308"/>
                </a:solidFill>
                <a:latin typeface="Arial"/>
                <a:cs typeface="Arial"/>
              </a:rPr>
              <a:t>trữ dữ </a:t>
            </a:r>
            <a:r>
              <a:rPr sz="2000" spc="-5" dirty="0">
                <a:solidFill>
                  <a:srgbClr val="000308"/>
                </a:solidFill>
                <a:latin typeface="Arial"/>
                <a:cs typeface="Arial"/>
              </a:rPr>
              <a:t>liệu</a:t>
            </a:r>
            <a:r>
              <a:rPr sz="2000" spc="-285" dirty="0">
                <a:solidFill>
                  <a:srgbClr val="000308"/>
                </a:solidFill>
                <a:latin typeface="Arial"/>
                <a:cs typeface="Arial"/>
              </a:rPr>
              <a:t> </a:t>
            </a:r>
            <a:r>
              <a:rPr sz="2000" spc="-5" dirty="0">
                <a:solidFill>
                  <a:srgbClr val="000308"/>
                </a:solidFill>
                <a:latin typeface="Arial"/>
                <a:cs typeface="Arial"/>
              </a:rPr>
              <a:t>về</a:t>
            </a:r>
            <a:endParaRPr sz="2000" dirty="0">
              <a:latin typeface="Arial"/>
              <a:cs typeface="Arial"/>
            </a:endParaRPr>
          </a:p>
          <a:p>
            <a:pPr marL="12700">
              <a:lnSpc>
                <a:spcPct val="100000"/>
              </a:lnSpc>
            </a:pPr>
            <a:r>
              <a:rPr sz="2000" dirty="0">
                <a:solidFill>
                  <a:srgbClr val="000308"/>
                </a:solidFill>
                <a:latin typeface="Arial"/>
                <a:cs typeface="Arial"/>
              </a:rPr>
              <a:t>cơ </a:t>
            </a:r>
            <a:r>
              <a:rPr sz="2000" spc="-5" dirty="0">
                <a:solidFill>
                  <a:srgbClr val="000308"/>
                </a:solidFill>
                <a:latin typeface="Arial"/>
                <a:cs typeface="Arial"/>
              </a:rPr>
              <a:t>bản </a:t>
            </a:r>
            <a:r>
              <a:rPr sz="2000" spc="-35" dirty="0">
                <a:solidFill>
                  <a:srgbClr val="000308"/>
                </a:solidFill>
                <a:latin typeface="Trebuchet MS"/>
                <a:cs typeface="Trebuchet MS"/>
              </a:rPr>
              <a:t>là</a:t>
            </a:r>
            <a:r>
              <a:rPr sz="2000" spc="-150" dirty="0">
                <a:solidFill>
                  <a:srgbClr val="000308"/>
                </a:solidFill>
                <a:latin typeface="Trebuchet MS"/>
                <a:cs typeface="Trebuchet MS"/>
              </a:rPr>
              <a:t> </a:t>
            </a:r>
            <a:r>
              <a:rPr sz="2000" dirty="0">
                <a:solidFill>
                  <a:srgbClr val="000308"/>
                </a:solidFill>
                <a:latin typeface="Arial"/>
                <a:cs typeface="Arial"/>
              </a:rPr>
              <a:t>không</a:t>
            </a:r>
            <a:endParaRPr sz="2000" dirty="0">
              <a:latin typeface="Arial"/>
              <a:cs typeface="Arial"/>
            </a:endParaRPr>
          </a:p>
        </p:txBody>
      </p:sp>
      <p:grpSp>
        <p:nvGrpSpPr>
          <p:cNvPr id="6" name="object 6"/>
          <p:cNvGrpSpPr/>
          <p:nvPr/>
        </p:nvGrpSpPr>
        <p:grpSpPr>
          <a:xfrm>
            <a:off x="3422650" y="2730500"/>
            <a:ext cx="5048250" cy="2949575"/>
            <a:chOff x="3422650" y="2730500"/>
            <a:chExt cx="5048250" cy="2949575"/>
          </a:xfrm>
        </p:grpSpPr>
        <p:sp>
          <p:nvSpPr>
            <p:cNvPr id="7" name="object 7"/>
            <p:cNvSpPr/>
            <p:nvPr/>
          </p:nvSpPr>
          <p:spPr>
            <a:xfrm>
              <a:off x="3435350" y="2743200"/>
              <a:ext cx="5022850" cy="292417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435350" y="2743200"/>
              <a:ext cx="5022850" cy="2924175"/>
            </a:xfrm>
            <a:custGeom>
              <a:avLst/>
              <a:gdLst/>
              <a:ahLst/>
              <a:cxnLst/>
              <a:rect l="l" t="t" r="r" b="b"/>
              <a:pathLst>
                <a:path w="5022850" h="2924175">
                  <a:moveTo>
                    <a:pt x="5022850" y="487425"/>
                  </a:moveTo>
                  <a:lnTo>
                    <a:pt x="5022850" y="2436749"/>
                  </a:lnTo>
                  <a:lnTo>
                    <a:pt x="5020466" y="2484928"/>
                  </a:lnTo>
                  <a:lnTo>
                    <a:pt x="5013404" y="2532288"/>
                  </a:lnTo>
                  <a:lnTo>
                    <a:pt x="5001793" y="2578512"/>
                  </a:lnTo>
                  <a:lnTo>
                    <a:pt x="4985766" y="2623280"/>
                  </a:lnTo>
                  <a:lnTo>
                    <a:pt x="4965451" y="2666274"/>
                  </a:lnTo>
                  <a:lnTo>
                    <a:pt x="4940982" y="2707175"/>
                  </a:lnTo>
                  <a:lnTo>
                    <a:pt x="4912488" y="2745666"/>
                  </a:lnTo>
                  <a:lnTo>
                    <a:pt x="4880102" y="2781427"/>
                  </a:lnTo>
                  <a:lnTo>
                    <a:pt x="4844341" y="2813803"/>
                  </a:lnTo>
                  <a:lnTo>
                    <a:pt x="4805852" y="2842291"/>
                  </a:lnTo>
                  <a:lnTo>
                    <a:pt x="4764955" y="2866760"/>
                  </a:lnTo>
                  <a:lnTo>
                    <a:pt x="4721971" y="2887076"/>
                  </a:lnTo>
                  <a:lnTo>
                    <a:pt x="4677218" y="2903108"/>
                  </a:lnTo>
                  <a:lnTo>
                    <a:pt x="4631017" y="2914724"/>
                  </a:lnTo>
                  <a:lnTo>
                    <a:pt x="4583688" y="2921790"/>
                  </a:lnTo>
                  <a:lnTo>
                    <a:pt x="4535551" y="2924175"/>
                  </a:lnTo>
                  <a:lnTo>
                    <a:pt x="0" y="2924175"/>
                  </a:lnTo>
                  <a:lnTo>
                    <a:pt x="0" y="0"/>
                  </a:lnTo>
                  <a:lnTo>
                    <a:pt x="4535551" y="0"/>
                  </a:lnTo>
                  <a:lnTo>
                    <a:pt x="4583688" y="2383"/>
                  </a:lnTo>
                  <a:lnTo>
                    <a:pt x="4631017" y="9445"/>
                  </a:lnTo>
                  <a:lnTo>
                    <a:pt x="4677218" y="21056"/>
                  </a:lnTo>
                  <a:lnTo>
                    <a:pt x="4721971" y="37083"/>
                  </a:lnTo>
                  <a:lnTo>
                    <a:pt x="4764955" y="57398"/>
                  </a:lnTo>
                  <a:lnTo>
                    <a:pt x="4805852" y="81867"/>
                  </a:lnTo>
                  <a:lnTo>
                    <a:pt x="4844341" y="110361"/>
                  </a:lnTo>
                  <a:lnTo>
                    <a:pt x="4880102" y="142748"/>
                  </a:lnTo>
                  <a:lnTo>
                    <a:pt x="4912488" y="178508"/>
                  </a:lnTo>
                  <a:lnTo>
                    <a:pt x="4940982" y="216999"/>
                  </a:lnTo>
                  <a:lnTo>
                    <a:pt x="4965451" y="257900"/>
                  </a:lnTo>
                  <a:lnTo>
                    <a:pt x="4985766" y="300894"/>
                  </a:lnTo>
                  <a:lnTo>
                    <a:pt x="5001793" y="345662"/>
                  </a:lnTo>
                  <a:lnTo>
                    <a:pt x="5013404" y="391886"/>
                  </a:lnTo>
                  <a:lnTo>
                    <a:pt x="5020466" y="439246"/>
                  </a:lnTo>
                  <a:lnTo>
                    <a:pt x="5022850" y="487425"/>
                  </a:lnTo>
                  <a:close/>
                </a:path>
              </a:pathLst>
            </a:custGeom>
            <a:ln w="25400">
              <a:solidFill>
                <a:srgbClr val="003CAB"/>
              </a:solidFill>
            </a:ln>
          </p:spPr>
          <p:txBody>
            <a:bodyPr wrap="square" lIns="0" tIns="0" rIns="0" bIns="0" rtlCol="0"/>
            <a:lstStyle/>
            <a:p>
              <a:endParaRPr/>
            </a:p>
          </p:txBody>
        </p:sp>
      </p:grpSp>
      <p:sp>
        <p:nvSpPr>
          <p:cNvPr id="9" name="object 9"/>
          <p:cNvSpPr txBox="1"/>
          <p:nvPr/>
        </p:nvSpPr>
        <p:spPr>
          <a:xfrm>
            <a:off x="3526282" y="3774439"/>
            <a:ext cx="4426585" cy="793750"/>
          </a:xfrm>
          <a:prstGeom prst="rect">
            <a:avLst/>
          </a:prstGeom>
        </p:spPr>
        <p:txBody>
          <a:bodyPr vert="horz" wrap="square" lIns="0" tIns="31114" rIns="0" bIns="0" rtlCol="0">
            <a:spAutoFit/>
          </a:bodyPr>
          <a:lstStyle/>
          <a:p>
            <a:pPr marL="241300" indent="-228600">
              <a:lnSpc>
                <a:spcPct val="100000"/>
              </a:lnSpc>
              <a:spcBef>
                <a:spcPts val="244"/>
              </a:spcBef>
              <a:buChar char="•"/>
              <a:tabLst>
                <a:tab pos="241300" algn="l"/>
              </a:tabLst>
            </a:pPr>
            <a:r>
              <a:rPr sz="2400" spc="-5" dirty="0">
                <a:solidFill>
                  <a:srgbClr val="000308"/>
                </a:solidFill>
                <a:latin typeface="Arial"/>
                <a:cs typeface="Arial"/>
              </a:rPr>
              <a:t>Nâng cao hiệu </a:t>
            </a:r>
            <a:r>
              <a:rPr sz="2400" dirty="0">
                <a:solidFill>
                  <a:srgbClr val="000308"/>
                </a:solidFill>
                <a:latin typeface="Arial"/>
                <a:cs typeface="Arial"/>
              </a:rPr>
              <a:t>suất </a:t>
            </a:r>
            <a:r>
              <a:rPr sz="2400" spc="-5" dirty="0">
                <a:solidFill>
                  <a:srgbClr val="000308"/>
                </a:solidFill>
                <a:latin typeface="Arial"/>
                <a:cs typeface="Arial"/>
              </a:rPr>
              <a:t>phần</a:t>
            </a:r>
            <a:r>
              <a:rPr sz="2400" spc="-15" dirty="0">
                <a:solidFill>
                  <a:srgbClr val="000308"/>
                </a:solidFill>
                <a:latin typeface="Arial"/>
                <a:cs typeface="Arial"/>
              </a:rPr>
              <a:t> </a:t>
            </a:r>
            <a:r>
              <a:rPr sz="2400" dirty="0">
                <a:solidFill>
                  <a:srgbClr val="000308"/>
                </a:solidFill>
                <a:latin typeface="Arial"/>
                <a:cs typeface="Arial"/>
              </a:rPr>
              <a:t>cứng</a:t>
            </a:r>
            <a:endParaRPr sz="2400" dirty="0">
              <a:latin typeface="Arial"/>
              <a:cs typeface="Arial"/>
            </a:endParaRPr>
          </a:p>
          <a:p>
            <a:pPr marL="241300" indent="-228600">
              <a:lnSpc>
                <a:spcPct val="100000"/>
              </a:lnSpc>
              <a:spcBef>
                <a:spcPts val="140"/>
              </a:spcBef>
              <a:buChar char="•"/>
              <a:tabLst>
                <a:tab pos="241300" algn="l"/>
              </a:tabLst>
            </a:pPr>
            <a:r>
              <a:rPr sz="2400" dirty="0">
                <a:solidFill>
                  <a:srgbClr val="000308"/>
                </a:solidFill>
                <a:latin typeface="Arial"/>
                <a:cs typeface="Arial"/>
              </a:rPr>
              <a:t>Giá </a:t>
            </a:r>
            <a:r>
              <a:rPr sz="2400" spc="-5" dirty="0">
                <a:solidFill>
                  <a:srgbClr val="000308"/>
                </a:solidFill>
                <a:latin typeface="Arial"/>
                <a:cs typeface="Arial"/>
              </a:rPr>
              <a:t>thành giảm</a:t>
            </a:r>
            <a:r>
              <a:rPr sz="2400" spc="15" dirty="0">
                <a:solidFill>
                  <a:srgbClr val="000308"/>
                </a:solidFill>
                <a:latin typeface="Arial"/>
                <a:cs typeface="Arial"/>
              </a:rPr>
              <a:t> </a:t>
            </a:r>
            <a:r>
              <a:rPr sz="2400" spc="-10" dirty="0">
                <a:solidFill>
                  <a:srgbClr val="000308"/>
                </a:solidFill>
                <a:latin typeface="Arial"/>
                <a:cs typeface="Arial"/>
              </a:rPr>
              <a:t>nhanh</a:t>
            </a:r>
            <a:endParaRPr sz="2400" dirty="0">
              <a:latin typeface="Arial"/>
              <a:cs typeface="Arial"/>
            </a:endParaRPr>
          </a:p>
        </p:txBody>
      </p:sp>
      <p:grpSp>
        <p:nvGrpSpPr>
          <p:cNvPr id="10" name="object 10"/>
          <p:cNvGrpSpPr/>
          <p:nvPr/>
        </p:nvGrpSpPr>
        <p:grpSpPr>
          <a:xfrm>
            <a:off x="596900" y="2381250"/>
            <a:ext cx="2851150" cy="3681095"/>
            <a:chOff x="596900" y="2381250"/>
            <a:chExt cx="2851150" cy="3681095"/>
          </a:xfrm>
        </p:grpSpPr>
        <p:sp>
          <p:nvSpPr>
            <p:cNvPr id="11" name="object 11"/>
            <p:cNvSpPr/>
            <p:nvPr/>
          </p:nvSpPr>
          <p:spPr>
            <a:xfrm>
              <a:off x="609600" y="2393950"/>
              <a:ext cx="2825750" cy="3655695"/>
            </a:xfrm>
            <a:custGeom>
              <a:avLst/>
              <a:gdLst/>
              <a:ahLst/>
              <a:cxnLst/>
              <a:rect l="l" t="t" r="r" b="b"/>
              <a:pathLst>
                <a:path w="2825750" h="3655695">
                  <a:moveTo>
                    <a:pt x="2354580" y="0"/>
                  </a:moveTo>
                  <a:lnTo>
                    <a:pt x="470928" y="0"/>
                  </a:lnTo>
                  <a:lnTo>
                    <a:pt x="417789" y="3008"/>
                  </a:lnTo>
                  <a:lnTo>
                    <a:pt x="365738" y="11903"/>
                  </a:lnTo>
                  <a:lnTo>
                    <a:pt x="315236" y="26492"/>
                  </a:lnTo>
                  <a:lnTo>
                    <a:pt x="266745" y="46581"/>
                  </a:lnTo>
                  <a:lnTo>
                    <a:pt x="220723" y="71979"/>
                  </a:lnTo>
                  <a:lnTo>
                    <a:pt x="177633" y="102490"/>
                  </a:lnTo>
                  <a:lnTo>
                    <a:pt x="137934" y="137922"/>
                  </a:lnTo>
                  <a:lnTo>
                    <a:pt x="102486" y="177608"/>
                  </a:lnTo>
                  <a:lnTo>
                    <a:pt x="71966" y="220700"/>
                  </a:lnTo>
                  <a:lnTo>
                    <a:pt x="46568" y="266731"/>
                  </a:lnTo>
                  <a:lnTo>
                    <a:pt x="26481" y="315234"/>
                  </a:lnTo>
                  <a:lnTo>
                    <a:pt x="11896" y="365744"/>
                  </a:lnTo>
                  <a:lnTo>
                    <a:pt x="3006" y="417793"/>
                  </a:lnTo>
                  <a:lnTo>
                    <a:pt x="0" y="470915"/>
                  </a:lnTo>
                  <a:lnTo>
                    <a:pt x="0" y="3184271"/>
                  </a:lnTo>
                  <a:lnTo>
                    <a:pt x="3006" y="3237425"/>
                  </a:lnTo>
                  <a:lnTo>
                    <a:pt x="11896" y="3289488"/>
                  </a:lnTo>
                  <a:lnTo>
                    <a:pt x="26481" y="3339998"/>
                  </a:lnTo>
                  <a:lnTo>
                    <a:pt x="46568" y="3388497"/>
                  </a:lnTo>
                  <a:lnTo>
                    <a:pt x="71966" y="3434523"/>
                  </a:lnTo>
                  <a:lnTo>
                    <a:pt x="102486" y="3477616"/>
                  </a:lnTo>
                  <a:lnTo>
                    <a:pt x="137934" y="3517315"/>
                  </a:lnTo>
                  <a:lnTo>
                    <a:pt x="177633" y="3552764"/>
                  </a:lnTo>
                  <a:lnTo>
                    <a:pt x="220723" y="3583283"/>
                  </a:lnTo>
                  <a:lnTo>
                    <a:pt x="266745" y="3608682"/>
                  </a:lnTo>
                  <a:lnTo>
                    <a:pt x="315236" y="3628769"/>
                  </a:lnTo>
                  <a:lnTo>
                    <a:pt x="365738" y="3643353"/>
                  </a:lnTo>
                  <a:lnTo>
                    <a:pt x="417789" y="3652244"/>
                  </a:lnTo>
                  <a:lnTo>
                    <a:pt x="470928" y="3655250"/>
                  </a:lnTo>
                  <a:lnTo>
                    <a:pt x="2354580" y="3655250"/>
                  </a:lnTo>
                  <a:lnTo>
                    <a:pt x="2407702" y="3652244"/>
                  </a:lnTo>
                  <a:lnTo>
                    <a:pt x="2459751" y="3643353"/>
                  </a:lnTo>
                  <a:lnTo>
                    <a:pt x="2510261" y="3628769"/>
                  </a:lnTo>
                  <a:lnTo>
                    <a:pt x="2558764" y="3608682"/>
                  </a:lnTo>
                  <a:lnTo>
                    <a:pt x="2604795" y="3583283"/>
                  </a:lnTo>
                  <a:lnTo>
                    <a:pt x="2647887" y="3552764"/>
                  </a:lnTo>
                  <a:lnTo>
                    <a:pt x="2687574" y="3517315"/>
                  </a:lnTo>
                  <a:lnTo>
                    <a:pt x="2723005" y="3477616"/>
                  </a:lnTo>
                  <a:lnTo>
                    <a:pt x="2753516" y="3434523"/>
                  </a:lnTo>
                  <a:lnTo>
                    <a:pt x="2778914" y="3388497"/>
                  </a:lnTo>
                  <a:lnTo>
                    <a:pt x="2799003" y="3339998"/>
                  </a:lnTo>
                  <a:lnTo>
                    <a:pt x="2813592" y="3289488"/>
                  </a:lnTo>
                  <a:lnTo>
                    <a:pt x="2822487" y="3237425"/>
                  </a:lnTo>
                  <a:lnTo>
                    <a:pt x="2825496" y="3184271"/>
                  </a:lnTo>
                  <a:lnTo>
                    <a:pt x="2825496" y="470915"/>
                  </a:lnTo>
                  <a:lnTo>
                    <a:pt x="2822487" y="417793"/>
                  </a:lnTo>
                  <a:lnTo>
                    <a:pt x="2813592" y="365744"/>
                  </a:lnTo>
                  <a:lnTo>
                    <a:pt x="2799003" y="315234"/>
                  </a:lnTo>
                  <a:lnTo>
                    <a:pt x="2778914" y="266731"/>
                  </a:lnTo>
                  <a:lnTo>
                    <a:pt x="2753516" y="220700"/>
                  </a:lnTo>
                  <a:lnTo>
                    <a:pt x="2723005" y="177608"/>
                  </a:lnTo>
                  <a:lnTo>
                    <a:pt x="2687574" y="137922"/>
                  </a:lnTo>
                  <a:lnTo>
                    <a:pt x="2647887" y="102490"/>
                  </a:lnTo>
                  <a:lnTo>
                    <a:pt x="2604795" y="71979"/>
                  </a:lnTo>
                  <a:lnTo>
                    <a:pt x="2558764" y="46581"/>
                  </a:lnTo>
                  <a:lnTo>
                    <a:pt x="2510261" y="26492"/>
                  </a:lnTo>
                  <a:lnTo>
                    <a:pt x="2459751" y="11903"/>
                  </a:lnTo>
                  <a:lnTo>
                    <a:pt x="2407702" y="3008"/>
                  </a:lnTo>
                  <a:lnTo>
                    <a:pt x="2354580" y="0"/>
                  </a:lnTo>
                  <a:close/>
                </a:path>
              </a:pathLst>
            </a:custGeom>
            <a:solidFill>
              <a:srgbClr val="003CAB"/>
            </a:solidFill>
          </p:spPr>
          <p:txBody>
            <a:bodyPr wrap="square" lIns="0" tIns="0" rIns="0" bIns="0" rtlCol="0"/>
            <a:lstStyle/>
            <a:p>
              <a:endParaRPr/>
            </a:p>
          </p:txBody>
        </p:sp>
        <p:sp>
          <p:nvSpPr>
            <p:cNvPr id="12" name="object 12"/>
            <p:cNvSpPr/>
            <p:nvPr/>
          </p:nvSpPr>
          <p:spPr>
            <a:xfrm>
              <a:off x="609600" y="2393950"/>
              <a:ext cx="2825750" cy="3655695"/>
            </a:xfrm>
            <a:custGeom>
              <a:avLst/>
              <a:gdLst/>
              <a:ahLst/>
              <a:cxnLst/>
              <a:rect l="l" t="t" r="r" b="b"/>
              <a:pathLst>
                <a:path w="2825750" h="3655695">
                  <a:moveTo>
                    <a:pt x="0" y="470915"/>
                  </a:moveTo>
                  <a:lnTo>
                    <a:pt x="3006" y="417793"/>
                  </a:lnTo>
                  <a:lnTo>
                    <a:pt x="11896" y="365744"/>
                  </a:lnTo>
                  <a:lnTo>
                    <a:pt x="26481" y="315234"/>
                  </a:lnTo>
                  <a:lnTo>
                    <a:pt x="46568" y="266731"/>
                  </a:lnTo>
                  <a:lnTo>
                    <a:pt x="71966" y="220700"/>
                  </a:lnTo>
                  <a:lnTo>
                    <a:pt x="102486" y="177608"/>
                  </a:lnTo>
                  <a:lnTo>
                    <a:pt x="137934" y="137922"/>
                  </a:lnTo>
                  <a:lnTo>
                    <a:pt x="177633" y="102490"/>
                  </a:lnTo>
                  <a:lnTo>
                    <a:pt x="220723" y="71979"/>
                  </a:lnTo>
                  <a:lnTo>
                    <a:pt x="266745" y="46581"/>
                  </a:lnTo>
                  <a:lnTo>
                    <a:pt x="315236" y="26492"/>
                  </a:lnTo>
                  <a:lnTo>
                    <a:pt x="365738" y="11903"/>
                  </a:lnTo>
                  <a:lnTo>
                    <a:pt x="417789" y="3008"/>
                  </a:lnTo>
                  <a:lnTo>
                    <a:pt x="470928" y="0"/>
                  </a:lnTo>
                  <a:lnTo>
                    <a:pt x="2354580" y="0"/>
                  </a:lnTo>
                  <a:lnTo>
                    <a:pt x="2407702" y="3008"/>
                  </a:lnTo>
                  <a:lnTo>
                    <a:pt x="2459751" y="11903"/>
                  </a:lnTo>
                  <a:lnTo>
                    <a:pt x="2510261" y="26492"/>
                  </a:lnTo>
                  <a:lnTo>
                    <a:pt x="2558764" y="46581"/>
                  </a:lnTo>
                  <a:lnTo>
                    <a:pt x="2604795" y="71979"/>
                  </a:lnTo>
                  <a:lnTo>
                    <a:pt x="2647887" y="102490"/>
                  </a:lnTo>
                  <a:lnTo>
                    <a:pt x="2687574" y="137922"/>
                  </a:lnTo>
                  <a:lnTo>
                    <a:pt x="2723005" y="177608"/>
                  </a:lnTo>
                  <a:lnTo>
                    <a:pt x="2753516" y="220700"/>
                  </a:lnTo>
                  <a:lnTo>
                    <a:pt x="2778914" y="266731"/>
                  </a:lnTo>
                  <a:lnTo>
                    <a:pt x="2799003" y="315234"/>
                  </a:lnTo>
                  <a:lnTo>
                    <a:pt x="2813592" y="365744"/>
                  </a:lnTo>
                  <a:lnTo>
                    <a:pt x="2822487" y="417793"/>
                  </a:lnTo>
                  <a:lnTo>
                    <a:pt x="2825496" y="470915"/>
                  </a:lnTo>
                  <a:lnTo>
                    <a:pt x="2825496" y="522113"/>
                  </a:lnTo>
                  <a:lnTo>
                    <a:pt x="2825496" y="573311"/>
                  </a:lnTo>
                  <a:lnTo>
                    <a:pt x="2825496" y="3184271"/>
                  </a:lnTo>
                  <a:lnTo>
                    <a:pt x="2822487" y="3237425"/>
                  </a:lnTo>
                  <a:lnTo>
                    <a:pt x="2813592" y="3289488"/>
                  </a:lnTo>
                  <a:lnTo>
                    <a:pt x="2799003" y="3339998"/>
                  </a:lnTo>
                  <a:lnTo>
                    <a:pt x="2778914" y="3388497"/>
                  </a:lnTo>
                  <a:lnTo>
                    <a:pt x="2753516" y="3434523"/>
                  </a:lnTo>
                  <a:lnTo>
                    <a:pt x="2723005" y="3477616"/>
                  </a:lnTo>
                  <a:lnTo>
                    <a:pt x="2687574" y="3517315"/>
                  </a:lnTo>
                  <a:lnTo>
                    <a:pt x="2647887" y="3552764"/>
                  </a:lnTo>
                  <a:lnTo>
                    <a:pt x="2604795" y="3583283"/>
                  </a:lnTo>
                  <a:lnTo>
                    <a:pt x="2558764" y="3608682"/>
                  </a:lnTo>
                  <a:lnTo>
                    <a:pt x="2510261" y="3628769"/>
                  </a:lnTo>
                  <a:lnTo>
                    <a:pt x="2459751" y="3643353"/>
                  </a:lnTo>
                  <a:lnTo>
                    <a:pt x="2407702" y="3652244"/>
                  </a:lnTo>
                  <a:lnTo>
                    <a:pt x="2354580" y="3655250"/>
                  </a:lnTo>
                  <a:lnTo>
                    <a:pt x="470928" y="3655250"/>
                  </a:lnTo>
                  <a:lnTo>
                    <a:pt x="417789" y="3652244"/>
                  </a:lnTo>
                  <a:lnTo>
                    <a:pt x="365738" y="3643353"/>
                  </a:lnTo>
                  <a:lnTo>
                    <a:pt x="315236" y="3628769"/>
                  </a:lnTo>
                  <a:lnTo>
                    <a:pt x="266745" y="3608682"/>
                  </a:lnTo>
                  <a:lnTo>
                    <a:pt x="220723" y="3583283"/>
                  </a:lnTo>
                  <a:lnTo>
                    <a:pt x="177633" y="3552764"/>
                  </a:lnTo>
                  <a:lnTo>
                    <a:pt x="137934" y="3517315"/>
                  </a:lnTo>
                  <a:lnTo>
                    <a:pt x="102486" y="3477616"/>
                  </a:lnTo>
                  <a:lnTo>
                    <a:pt x="71966" y="3434523"/>
                  </a:lnTo>
                  <a:lnTo>
                    <a:pt x="46568" y="3388497"/>
                  </a:lnTo>
                  <a:lnTo>
                    <a:pt x="26481" y="3339998"/>
                  </a:lnTo>
                  <a:lnTo>
                    <a:pt x="11896" y="3289488"/>
                  </a:lnTo>
                  <a:lnTo>
                    <a:pt x="3006" y="3237425"/>
                  </a:lnTo>
                  <a:lnTo>
                    <a:pt x="0" y="3184271"/>
                  </a:lnTo>
                  <a:lnTo>
                    <a:pt x="0" y="3133080"/>
                  </a:lnTo>
                  <a:lnTo>
                    <a:pt x="0" y="3081889"/>
                  </a:lnTo>
                  <a:lnTo>
                    <a:pt x="0" y="522113"/>
                  </a:lnTo>
                  <a:lnTo>
                    <a:pt x="0" y="470915"/>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920292" y="2814066"/>
            <a:ext cx="2201545" cy="835660"/>
          </a:xfrm>
          <a:prstGeom prst="rect">
            <a:avLst/>
          </a:prstGeom>
        </p:spPr>
        <p:txBody>
          <a:bodyPr vert="horz" wrap="square" lIns="0" tIns="60960" rIns="0" bIns="0" rtlCol="0">
            <a:spAutoFit/>
          </a:bodyPr>
          <a:lstStyle/>
          <a:p>
            <a:pPr marL="12700" marR="5080" indent="364490">
              <a:lnSpc>
                <a:spcPts val="3020"/>
              </a:lnSpc>
              <a:spcBef>
                <a:spcPts val="480"/>
              </a:spcBef>
            </a:pPr>
            <a:r>
              <a:rPr sz="2800" i="1" spc="-5" dirty="0">
                <a:solidFill>
                  <a:srgbClr val="FFFFFF"/>
                </a:solidFill>
                <a:latin typeface="Arial"/>
                <a:cs typeface="Arial"/>
              </a:rPr>
              <a:t>Số lượng  </a:t>
            </a:r>
            <a:r>
              <a:rPr sz="2800" i="1" dirty="0">
                <a:solidFill>
                  <a:srgbClr val="FFFFFF"/>
                </a:solidFill>
                <a:latin typeface="Arial"/>
                <a:cs typeface="Arial"/>
              </a:rPr>
              <a:t>transistor</a:t>
            </a:r>
            <a:r>
              <a:rPr sz="2800" i="1" spc="-95" dirty="0">
                <a:solidFill>
                  <a:srgbClr val="FFFFFF"/>
                </a:solidFill>
                <a:latin typeface="Arial"/>
                <a:cs typeface="Arial"/>
              </a:rPr>
              <a:t> </a:t>
            </a:r>
            <a:r>
              <a:rPr sz="2800" i="1" dirty="0">
                <a:solidFill>
                  <a:srgbClr val="FFFFFF"/>
                </a:solidFill>
                <a:latin typeface="Arial"/>
                <a:cs typeface="Arial"/>
              </a:rPr>
              <a:t>trên</a:t>
            </a:r>
            <a:endParaRPr sz="2800">
              <a:latin typeface="Arial"/>
              <a:cs typeface="Arial"/>
            </a:endParaRPr>
          </a:p>
        </p:txBody>
      </p:sp>
      <p:sp>
        <p:nvSpPr>
          <p:cNvPr id="14" name="object 14"/>
          <p:cNvSpPr txBox="1"/>
          <p:nvPr/>
        </p:nvSpPr>
        <p:spPr>
          <a:xfrm>
            <a:off x="1190040" y="3582111"/>
            <a:ext cx="1663700" cy="452120"/>
          </a:xfrm>
          <a:prstGeom prst="rect">
            <a:avLst/>
          </a:prstGeom>
        </p:spPr>
        <p:txBody>
          <a:bodyPr vert="horz" wrap="square" lIns="0" tIns="12065" rIns="0" bIns="0" rtlCol="0">
            <a:spAutoFit/>
          </a:bodyPr>
          <a:lstStyle/>
          <a:p>
            <a:pPr marL="12700">
              <a:lnSpc>
                <a:spcPct val="100000"/>
              </a:lnSpc>
              <a:spcBef>
                <a:spcPts val="95"/>
              </a:spcBef>
            </a:pPr>
            <a:r>
              <a:rPr sz="2800" i="1" spc="-5" dirty="0">
                <a:solidFill>
                  <a:srgbClr val="FFFFFF"/>
                </a:solidFill>
                <a:latin typeface="Arial"/>
                <a:cs typeface="Arial"/>
              </a:rPr>
              <a:t>mỗi đơn</a:t>
            </a:r>
            <a:r>
              <a:rPr sz="2800" i="1" spc="-65" dirty="0">
                <a:solidFill>
                  <a:srgbClr val="FFFFFF"/>
                </a:solidFill>
                <a:latin typeface="Arial"/>
                <a:cs typeface="Arial"/>
              </a:rPr>
              <a:t> </a:t>
            </a:r>
            <a:r>
              <a:rPr sz="2800" i="1" spc="-5" dirty="0">
                <a:solidFill>
                  <a:srgbClr val="FFFFFF"/>
                </a:solidFill>
                <a:latin typeface="Arial"/>
                <a:cs typeface="Arial"/>
              </a:rPr>
              <a:t>vị</a:t>
            </a:r>
            <a:endParaRPr sz="2800">
              <a:latin typeface="Arial"/>
              <a:cs typeface="Arial"/>
            </a:endParaRPr>
          </a:p>
        </p:txBody>
      </p:sp>
      <p:sp>
        <p:nvSpPr>
          <p:cNvPr id="15" name="object 15"/>
          <p:cNvSpPr txBox="1"/>
          <p:nvPr/>
        </p:nvSpPr>
        <p:spPr>
          <a:xfrm>
            <a:off x="909624" y="3966464"/>
            <a:ext cx="2221865" cy="452120"/>
          </a:xfrm>
          <a:prstGeom prst="rect">
            <a:avLst/>
          </a:prstGeom>
        </p:spPr>
        <p:txBody>
          <a:bodyPr vert="horz" wrap="square" lIns="0" tIns="12065" rIns="0" bIns="0" rtlCol="0">
            <a:spAutoFit/>
          </a:bodyPr>
          <a:lstStyle/>
          <a:p>
            <a:pPr marL="12700">
              <a:lnSpc>
                <a:spcPct val="100000"/>
              </a:lnSpc>
              <a:spcBef>
                <a:spcPts val="95"/>
              </a:spcBef>
            </a:pPr>
            <a:r>
              <a:rPr sz="2800" i="1" spc="-5" dirty="0">
                <a:solidFill>
                  <a:srgbClr val="FFFFFF"/>
                </a:solidFill>
                <a:latin typeface="Arial"/>
                <a:cs typeface="Arial"/>
              </a:rPr>
              <a:t>inch vuông</a:t>
            </a:r>
            <a:r>
              <a:rPr sz="2800" i="1" spc="-55" dirty="0">
                <a:solidFill>
                  <a:srgbClr val="FFFFFF"/>
                </a:solidFill>
                <a:latin typeface="Arial"/>
                <a:cs typeface="Arial"/>
              </a:rPr>
              <a:t> </a:t>
            </a:r>
            <a:r>
              <a:rPr sz="2800" i="1" dirty="0">
                <a:solidFill>
                  <a:srgbClr val="FFFFFF"/>
                </a:solidFill>
                <a:latin typeface="Arial"/>
                <a:cs typeface="Arial"/>
              </a:rPr>
              <a:t>sẽ</a:t>
            </a:r>
            <a:endParaRPr sz="2800">
              <a:latin typeface="Arial"/>
              <a:cs typeface="Arial"/>
            </a:endParaRPr>
          </a:p>
        </p:txBody>
      </p:sp>
      <p:sp>
        <p:nvSpPr>
          <p:cNvPr id="16" name="object 16"/>
          <p:cNvSpPr txBox="1"/>
          <p:nvPr/>
        </p:nvSpPr>
        <p:spPr>
          <a:xfrm>
            <a:off x="1028496" y="4350511"/>
            <a:ext cx="1985645" cy="1218565"/>
          </a:xfrm>
          <a:prstGeom prst="rect">
            <a:avLst/>
          </a:prstGeom>
        </p:spPr>
        <p:txBody>
          <a:bodyPr vert="horz" wrap="square" lIns="0" tIns="55244" rIns="0" bIns="0" rtlCol="0">
            <a:spAutoFit/>
          </a:bodyPr>
          <a:lstStyle/>
          <a:p>
            <a:pPr marL="12700" marR="5080" algn="ctr">
              <a:lnSpc>
                <a:spcPct val="89900"/>
              </a:lnSpc>
              <a:spcBef>
                <a:spcPts val="434"/>
              </a:spcBef>
            </a:pPr>
            <a:r>
              <a:rPr sz="2800" i="1" dirty="0">
                <a:solidFill>
                  <a:srgbClr val="FFFFFF"/>
                </a:solidFill>
                <a:latin typeface="Arial"/>
                <a:cs typeface="Arial"/>
              </a:rPr>
              <a:t>tăng </a:t>
            </a:r>
            <a:r>
              <a:rPr sz="2800" i="1" spc="-5" dirty="0">
                <a:solidFill>
                  <a:srgbClr val="FFFFFF"/>
                </a:solidFill>
                <a:latin typeface="Arial"/>
                <a:cs typeface="Arial"/>
              </a:rPr>
              <a:t>lên</a:t>
            </a:r>
            <a:r>
              <a:rPr sz="2800" i="1" spc="-75" dirty="0">
                <a:solidFill>
                  <a:srgbClr val="FFFFFF"/>
                </a:solidFill>
                <a:latin typeface="Arial"/>
                <a:cs typeface="Arial"/>
              </a:rPr>
              <a:t> </a:t>
            </a:r>
            <a:r>
              <a:rPr sz="2800" i="1" spc="-5" dirty="0">
                <a:solidFill>
                  <a:srgbClr val="FFFFFF"/>
                </a:solidFill>
                <a:latin typeface="Arial"/>
                <a:cs typeface="Arial"/>
              </a:rPr>
              <a:t>gấp  đôi </a:t>
            </a:r>
            <a:r>
              <a:rPr sz="2800" i="1" dirty="0">
                <a:solidFill>
                  <a:srgbClr val="FFFFFF"/>
                </a:solidFill>
                <a:latin typeface="Arial"/>
                <a:cs typeface="Arial"/>
              </a:rPr>
              <a:t>sau </a:t>
            </a:r>
            <a:r>
              <a:rPr sz="2800" i="1" spc="80" dirty="0">
                <a:solidFill>
                  <a:srgbClr val="FFFFFF"/>
                </a:solidFill>
                <a:latin typeface="Arial"/>
                <a:cs typeface="Arial"/>
              </a:rPr>
              <a:t>18  </a:t>
            </a:r>
            <a:r>
              <a:rPr sz="2800" i="1" spc="-40" dirty="0">
                <a:solidFill>
                  <a:srgbClr val="FFFFFF"/>
                </a:solidFill>
                <a:latin typeface="Arial"/>
                <a:cs typeface="Arial"/>
              </a:rPr>
              <a:t>tháng</a:t>
            </a:r>
            <a:endParaRPr sz="2800">
              <a:latin typeface="Arial"/>
              <a:cs typeface="Arial"/>
            </a:endParaRPr>
          </a:p>
        </p:txBody>
      </p:sp>
      <p:sp>
        <p:nvSpPr>
          <p:cNvPr id="19" name="object 19"/>
          <p:cNvSpPr txBox="1">
            <a:spLocks noGrp="1"/>
          </p:cNvSpPr>
          <p:nvPr>
            <p:ph type="sldNum" sz="quarter" idx="12"/>
          </p:nvPr>
        </p:nvSpPr>
        <p:spPr>
          <a:prstGeom prst="rect">
            <a:avLst/>
          </a:prstGeom>
        </p:spPr>
        <p:txBody>
          <a:bodyPr vert="horz" wrap="square" lIns="0" tIns="0" rIns="0" bIns="0" rtlCol="0">
            <a:spAutoFit/>
          </a:bodyPr>
          <a:lstStyle/>
          <a:p>
            <a:pPr marL="165100">
              <a:lnSpc>
                <a:spcPts val="1650"/>
              </a:lnSpc>
            </a:pPr>
            <a:r>
              <a:rPr dirty="0"/>
              <a:t>1-</a:t>
            </a:r>
            <a:fld id="{81D60167-4931-47E6-BA6A-407CBD079E47}" type="slidenum">
              <a:rPr dirty="0"/>
              <a:t>9</a:t>
            </a:fld>
            <a:endParaRPr dirty="0"/>
          </a:p>
        </p:txBody>
      </p:sp>
      <p:sp>
        <p:nvSpPr>
          <p:cNvPr id="23" name="Rectangle 22"/>
          <p:cNvSpPr/>
          <p:nvPr/>
        </p:nvSpPr>
        <p:spPr>
          <a:xfrm>
            <a:off x="228600" y="152400"/>
            <a:ext cx="8915400" cy="954107"/>
          </a:xfrm>
          <a:prstGeom prst="rect">
            <a:avLst/>
          </a:prstGeom>
        </p:spPr>
        <p:txBody>
          <a:bodyPr wrap="square">
            <a:spAutoFit/>
          </a:bodyPr>
          <a:lstStyle/>
          <a:p>
            <a:pPr marR="263913" algn="ctr"/>
            <a:r>
              <a:rPr lang="en-US" sz="2800" spc="4" dirty="0" smtClean="0">
                <a:solidFill>
                  <a:srgbClr val="003286"/>
                </a:solidFill>
                <a:latin typeface="Arial"/>
                <a:cs typeface="Arial"/>
              </a:rPr>
              <a:t>1. </a:t>
            </a:r>
            <a:r>
              <a:rPr lang="en-US" sz="2800" spc="4" dirty="0" err="1" smtClean="0">
                <a:solidFill>
                  <a:srgbClr val="003286"/>
                </a:solidFill>
                <a:latin typeface="Arial"/>
                <a:cs typeface="Arial"/>
              </a:rPr>
              <a:t>Giới</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thiệu</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môn</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học</a:t>
            </a:r>
            <a:r>
              <a:rPr lang="en-US" sz="2800" spc="4" dirty="0" smtClean="0">
                <a:solidFill>
                  <a:srgbClr val="003286"/>
                </a:solidFill>
                <a:latin typeface="Arial"/>
                <a:cs typeface="Arial"/>
              </a:rPr>
              <a:t> HTTTQL </a:t>
            </a:r>
            <a:r>
              <a:rPr lang="en-US" sz="2800" spc="4" dirty="0" err="1" smtClean="0">
                <a:solidFill>
                  <a:srgbClr val="003286"/>
                </a:solidFill>
                <a:latin typeface="Arial"/>
                <a:cs typeface="Arial"/>
              </a:rPr>
              <a:t>trong</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các</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trường</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kinh</a:t>
            </a:r>
            <a:r>
              <a:rPr lang="en-US" sz="2800" spc="4" dirty="0" smtClean="0">
                <a:solidFill>
                  <a:srgbClr val="003286"/>
                </a:solidFill>
                <a:latin typeface="Arial"/>
                <a:cs typeface="Arial"/>
              </a:rPr>
              <a:t> </a:t>
            </a:r>
            <a:r>
              <a:rPr lang="en-US" sz="2800" spc="4" dirty="0" err="1" smtClean="0">
                <a:solidFill>
                  <a:srgbClr val="003286"/>
                </a:solidFill>
                <a:latin typeface="Arial"/>
                <a:cs typeface="Arial"/>
              </a:rPr>
              <a:t>tế</a:t>
            </a:r>
            <a:endParaRPr lang="vi-VN" sz="2800" dirty="0">
              <a:latin typeface="Arial"/>
              <a:cs typeface="Arial"/>
            </a:endParaRPr>
          </a:p>
        </p:txBody>
      </p:sp>
    </p:spTree>
    <p:extLst>
      <p:ext uri="{BB962C8B-B14F-4D97-AF65-F5344CB8AC3E}">
        <p14:creationId xmlns:p14="http://schemas.microsoft.com/office/powerpoint/2010/main" val="3256363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TotalTime>
  <Words>2473</Words>
  <Application>Microsoft Office PowerPoint</Application>
  <PresentationFormat>On-screen Show (4:3)</PresentationFormat>
  <Paragraphs>297</Paragraphs>
  <Slides>45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ＭＳ Ｐゴシック</vt:lpstr>
      <vt:lpstr>Arial</vt:lpstr>
      <vt:lpstr>Calibri</vt:lpstr>
      <vt:lpstr>Calibri Light</vt:lpstr>
      <vt:lpstr>Cambria</vt:lpstr>
      <vt:lpstr>Georgia</vt:lpstr>
      <vt:lpstr>Linux Libertine</vt:lpstr>
      <vt:lpstr>Times New Roman</vt:lpstr>
      <vt:lpstr>Trebuchet MS</vt:lpstr>
      <vt:lpstr>Wingdings</vt:lpstr>
      <vt:lpstr>Office Theme</vt:lpstr>
      <vt:lpstr>BÀI GIẢNG HỆ THỐNG THÔNG TIN QUẢN LÝ</vt:lpstr>
      <vt:lpstr>TỔNG QUAN MÔN HỌC</vt:lpstr>
      <vt:lpstr>MỤC TIÊU HỌC PHẦN</vt:lpstr>
      <vt:lpstr>Mục tiêu của học phần </vt:lpstr>
      <vt:lpstr>Tài liệu tham khảo</vt:lpstr>
      <vt:lpstr>Yêu cầu đối với sinh  viên </vt:lpstr>
      <vt:lpstr>MÔN: HỆ THỐNG THÔNG TIN QUẢN LÝ</vt:lpstr>
      <vt:lpstr>PowerPoint Presentation</vt:lpstr>
      <vt:lpstr>PowerPoint Presentation</vt:lpstr>
      <vt:lpstr>Moore’s Law (tt)</vt:lpstr>
      <vt:lpstr>Moore’s Law</vt:lpstr>
      <vt:lpstr>Ứng dụng MIS</vt:lpstr>
      <vt:lpstr>Ví dụ ứng dụng  MIS</vt:lpstr>
      <vt:lpstr>Ví dụ về ứng dụng MIS</vt:lpstr>
      <vt:lpstr>MIS đóng vai trò hết sức quan trọng trong quản trị</vt:lpstr>
      <vt:lpstr>PowerPoint Presentation</vt:lpstr>
      <vt:lpstr>Đảm bảo công việc như thế nào?</vt:lpstr>
      <vt:lpstr>MIS giúp các bạn có được kỹ năng gì trong  công việc?</vt:lpstr>
      <vt:lpstr>MIS trang bị kỹ năng gì trong  công việc?</vt:lpstr>
      <vt:lpstr>PowerPoint Presentation</vt:lpstr>
      <vt:lpstr>MIS trang bị kỹ năng gì trong  công việc?</vt:lpstr>
      <vt:lpstr>Tổng kết: Tại sao MIS là môn học quan  trọng trong lĩnh vực kinh doanh?</vt:lpstr>
      <vt:lpstr>2. TỔNG QUAN VỀ HỆ THỐNG THÔNG TIN QUẢN LÝ</vt:lpstr>
      <vt:lpstr>2.1 HỆ THỐNG</vt:lpstr>
      <vt:lpstr>Ba thành phần cơ bản của hệ thống:  </vt:lpstr>
      <vt:lpstr>Các đặc điểm của Hệ thống </vt:lpstr>
      <vt:lpstr>Một số ví dụ về hệ thống</vt:lpstr>
      <vt:lpstr>2.2 Hệ thống thông tin </vt:lpstr>
      <vt:lpstr>Sự cần thiết của HTTT đối với tổ chức/ doanh nghiệp</vt:lpstr>
      <vt:lpstr>Các chức năng cơ bản của HTTT</vt:lpstr>
      <vt:lpstr>2.3 Hệ thống thông tin quản lý: MIS </vt:lpstr>
      <vt:lpstr>2.3 Hệ thống thông tin quản lý: MIS </vt:lpstr>
      <vt:lpstr>PowerPoint Presentation</vt:lpstr>
      <vt:lpstr>PowerPoint Presentation</vt:lpstr>
      <vt:lpstr>Thành phần quan trọng nhất – Bạn</vt:lpstr>
      <vt:lpstr>Xem xét việc thay thế các HTTT</vt:lpstr>
      <vt:lpstr>PowerPoint Presentation</vt:lpstr>
      <vt:lpstr>4. Khái niệm dữ liệu, thông tin, tri thức</vt:lpstr>
      <vt:lpstr>4. Khái niệm dữ liệu, thông tin, tri thức</vt:lpstr>
      <vt:lpstr>Thảo luận</vt:lpstr>
      <vt:lpstr>Điều gì tạo ra một thông tin tốt?</vt:lpstr>
      <vt:lpstr>5. Phân biệt HTTT và CNTT</vt:lpstr>
      <vt:lpstr>Phân biệt giữa CNTT và HTTT</vt:lpstr>
      <vt:lpstr>TỔNG KẾT CHƯƠNG 1</vt:lpstr>
      <vt:lpstr>Bài tập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Thông tin quản lý trong các tổ chức</dc:title>
  <dc:creator>epc</dc:creator>
  <cp:lastModifiedBy>Admin</cp:lastModifiedBy>
  <cp:revision>41</cp:revision>
  <dcterms:created xsi:type="dcterms:W3CDTF">2022-04-25T11:16:31Z</dcterms:created>
  <dcterms:modified xsi:type="dcterms:W3CDTF">2023-02-09T08:47:48Z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2015-06-12T00:00:00Z</vt:filetime>
  </property>
  <property fmtid="{D5CDD505-2E9C-101B-9397-08002B2CF9AE}" pid="3" name="Creator">
    <vt:lpwstr>Foxit Software Inc.</vt:lpwstr>
  </property>
  <property fmtid="{D5CDD505-2E9C-101B-9397-08002B2CF9AE}" pid="4" name="LastSaved">
    <vt:filetime>2022-04-25T00:00:00Z</vt:filetime>
  </property>
</Properties>
</file>